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vml" ContentType="application/vnd.openxmlformats-officedocument.vmlDrawing"/>
  <Default Extension="mp4" ContentType="video/mp4"/>
  <Default Extension="jpg" ContentType="image/jpg"/>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756" r:id="rId1"/>
  </p:sldMasterIdLst>
  <p:notesMasterIdLst>
    <p:notesMasterId r:id="rId20"/>
  </p:notesMasterIdLst>
  <p:sldIdLst>
    <p:sldId id="256" r:id="rId2"/>
    <p:sldId id="284" r:id="rId3"/>
    <p:sldId id="285" r:id="rId4"/>
    <p:sldId id="304" r:id="rId5"/>
    <p:sldId id="288" r:id="rId6"/>
    <p:sldId id="258" r:id="rId7"/>
    <p:sldId id="263" r:id="rId8"/>
    <p:sldId id="287" r:id="rId9"/>
    <p:sldId id="289" r:id="rId10"/>
    <p:sldId id="272" r:id="rId11"/>
    <p:sldId id="273" r:id="rId12"/>
    <p:sldId id="274" r:id="rId13"/>
    <p:sldId id="275" r:id="rId14"/>
    <p:sldId id="276" r:id="rId15"/>
    <p:sldId id="262" r:id="rId16"/>
    <p:sldId id="280" r:id="rId17"/>
    <p:sldId id="281" r:id="rId18"/>
    <p:sldId id="282" r:id="rId19"/>
  </p:sldIdLst>
  <p:sldSz cx="12192000" cy="6858000"/>
  <p:notesSz cx="6858000" cy="9144000"/>
  <p:embeddedFontLst>
    <p:embeddedFont>
      <p:font typeface="Century Gothic" panose="020B0502020202020204" pitchFamily="34" charset="0"/>
      <p:regular r:id="rId21"/>
      <p:bold r:id="rId22"/>
      <p:italic r:id="rId23"/>
      <p:boldItalic r:id="rId24"/>
    </p:embeddedFont>
    <p:embeddedFont>
      <p:font typeface="Comic Sans MS Bold" panose="030F0902030302020204" pitchFamily="66" charset="0"/>
      <p:bold r:id="rId25"/>
    </p:embeddedFont>
    <p:embeddedFont>
      <p:font typeface="Calibri" panose="020F0502020204030204" pitchFamily="34" charset="0"/>
      <p:regular r:id="rId26"/>
      <p:bold r:id="rId27"/>
      <p:italic r:id="rId28"/>
      <p:boldItalic r:id="rId29"/>
    </p:embeddedFont>
    <p:embeddedFont>
      <p:font typeface="Comic Sans MS" panose="030F0702030302020204" pitchFamily="66" charset="0"/>
      <p:regular r:id="rId30"/>
      <p:bold r:id="rId31"/>
      <p:italic r:id="rId32"/>
      <p:boldItalic r:id="rId3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B1F41"/>
    <a:srgbClr val="ED1C2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16" autoAdjust="0"/>
    <p:restoredTop sz="93933" autoAdjust="0"/>
  </p:normalViewPr>
  <p:slideViewPr>
    <p:cSldViewPr snapToGrid="0">
      <p:cViewPr varScale="1">
        <p:scale>
          <a:sx n="112" d="100"/>
          <a:sy n="112" d="100"/>
        </p:scale>
        <p:origin x="432" y="96"/>
      </p:cViewPr>
      <p:guideLst>
        <p:guide orient="horz" pos="2184"/>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21" Type="http://schemas.openxmlformats.org/officeDocument/2006/relationships/font" Target="fonts/font1.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image" Target="../media/image10.emf"/></Relationships>
</file>

<file path=ppt/media/image1.png>
</file>

<file path=ppt/media/image12.jpeg>
</file>

<file path=ppt/media/image13.jpg>
</file>

<file path=ppt/media/image14.jpg>
</file>

<file path=ppt/media/image15.jpeg>
</file>

<file path=ppt/media/image16.png>
</file>

<file path=ppt/media/image17.jp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FD6240-42D5-41BD-80D9-5E0F1E246A76}" type="datetimeFigureOut">
              <a:rPr lang="en-US" smtClean="0"/>
              <a:t>3/6/2020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FA1103-05F6-4DE7-9149-4FC7F172DB27}" type="slidenum">
              <a:rPr lang="en-US" smtClean="0"/>
              <a:t>‹#›</a:t>
            </a:fld>
            <a:endParaRPr lang="en-US"/>
          </a:p>
        </p:txBody>
      </p:sp>
    </p:spTree>
    <p:extLst>
      <p:ext uri="{BB962C8B-B14F-4D97-AF65-F5344CB8AC3E}">
        <p14:creationId xmlns:p14="http://schemas.microsoft.com/office/powerpoint/2010/main" val="32580449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FA1103-05F6-4DE7-9149-4FC7F172DB27}" type="slidenum">
              <a:rPr lang="en-US" smtClean="0"/>
              <a:t>1</a:t>
            </a:fld>
            <a:endParaRPr lang="en-US"/>
          </a:p>
        </p:txBody>
      </p:sp>
    </p:spTree>
    <p:extLst>
      <p:ext uri="{BB962C8B-B14F-4D97-AF65-F5344CB8AC3E}">
        <p14:creationId xmlns:p14="http://schemas.microsoft.com/office/powerpoint/2010/main" val="29532054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FA1103-05F6-4DE7-9149-4FC7F172DB27}" type="slidenum">
              <a:rPr lang="en-US" smtClean="0"/>
              <a:t>14</a:t>
            </a:fld>
            <a:endParaRPr lang="en-US"/>
          </a:p>
        </p:txBody>
      </p:sp>
    </p:spTree>
    <p:extLst>
      <p:ext uri="{BB962C8B-B14F-4D97-AF65-F5344CB8AC3E}">
        <p14:creationId xmlns:p14="http://schemas.microsoft.com/office/powerpoint/2010/main" val="158551219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2F662F2D-381D-45A7-85F7-7DF9EED40C4D}" type="datetime1">
              <a:rPr lang="en-US" smtClean="0"/>
              <a:t>3/6/2020</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121929185"/>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CDFB6F0-3F37-452A-A03C-B5F967CDAD88}" type="datetime1">
              <a:rPr lang="en-US" smtClean="0"/>
              <a:t>3/6/2020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45BF2F6-C993-483E-8E64-9AEDD62969A1}" type="slidenum">
              <a:rPr lang="en-US" smtClean="0"/>
              <a:pPr/>
              <a:t>‹#›</a:t>
            </a:fld>
            <a:endParaRPr lang="en-US" dirty="0"/>
          </a:p>
        </p:txBody>
      </p:sp>
    </p:spTree>
    <p:extLst>
      <p:ext uri="{BB962C8B-B14F-4D97-AF65-F5344CB8AC3E}">
        <p14:creationId xmlns:p14="http://schemas.microsoft.com/office/powerpoint/2010/main" val="4203933491"/>
      </p:ext>
    </p:extLst>
  </p:cSld>
  <p:clrMapOvr>
    <a:masterClrMapping/>
  </p:clrMapOvr>
  <p:hf hdr="0" ftr="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2CDFB6F0-3F37-452A-A03C-B5F967CDAD88}" type="datetime1">
              <a:rPr lang="en-US" smtClean="0"/>
              <a:t>3/6/2020</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D45BF2F6-C993-483E-8E64-9AEDD62969A1}" type="slidenum">
              <a:rPr lang="en-US" smtClean="0"/>
              <a:pPr/>
              <a:t>‹#›</a:t>
            </a:fld>
            <a:endParaRPr lang="en-US" dirty="0"/>
          </a:p>
        </p:txBody>
      </p:sp>
    </p:spTree>
    <p:extLst>
      <p:ext uri="{BB962C8B-B14F-4D97-AF65-F5344CB8AC3E}">
        <p14:creationId xmlns:p14="http://schemas.microsoft.com/office/powerpoint/2010/main" val="2646640013"/>
      </p:ext>
    </p:extLst>
  </p:cSld>
  <p:clrMapOvr>
    <a:masterClrMapping/>
  </p:clrMapOvr>
  <p:hf hdr="0" ftr="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2CDFB6F0-3F37-452A-A03C-B5F967CDAD88}" type="datetime1">
              <a:rPr lang="en-US" smtClean="0"/>
              <a:t>3/6/2020</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D45BF2F6-C993-483E-8E64-9AEDD62969A1}" type="slidenum">
              <a:rPr lang="en-US" smtClean="0"/>
              <a:pPr/>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956885112"/>
      </p:ext>
    </p:extLst>
  </p:cSld>
  <p:clrMapOvr>
    <a:masterClrMapping/>
  </p:clrMapOvr>
  <p:hf hdr="0" ftr="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2CDFB6F0-3F37-452A-A03C-B5F967CDAD88}" type="datetime1">
              <a:rPr lang="en-US" smtClean="0"/>
              <a:t>3/6/2020</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D45BF2F6-C993-483E-8E64-9AEDD62969A1}" type="slidenum">
              <a:rPr lang="en-US" smtClean="0"/>
              <a:pPr/>
              <a:t>‹#›</a:t>
            </a:fld>
            <a:endParaRPr lang="en-US" dirty="0"/>
          </a:p>
        </p:txBody>
      </p:sp>
    </p:spTree>
    <p:extLst>
      <p:ext uri="{BB962C8B-B14F-4D97-AF65-F5344CB8AC3E}">
        <p14:creationId xmlns:p14="http://schemas.microsoft.com/office/powerpoint/2010/main" val="2311382928"/>
      </p:ext>
    </p:extLst>
  </p:cSld>
  <p:clrMapOvr>
    <a:masterClrMapping/>
  </p:clrMapOvr>
  <p:hf hdr="0" ft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2CDFB6F0-3F37-452A-A03C-B5F967CDAD88}" type="datetime1">
              <a:rPr lang="en-US" smtClean="0"/>
              <a:t>3/6/2020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45BF2F6-C993-483E-8E64-9AEDD62969A1}" type="slidenum">
              <a:rPr lang="en-US" smtClean="0"/>
              <a:pPr/>
              <a:t>‹#›</a:t>
            </a:fld>
            <a:endParaRPr lang="en-US" dirty="0"/>
          </a:p>
        </p:txBody>
      </p:sp>
    </p:spTree>
    <p:extLst>
      <p:ext uri="{BB962C8B-B14F-4D97-AF65-F5344CB8AC3E}">
        <p14:creationId xmlns:p14="http://schemas.microsoft.com/office/powerpoint/2010/main" val="4168399708"/>
      </p:ext>
    </p:extLst>
  </p:cSld>
  <p:clrMapOvr>
    <a:masterClrMapping/>
  </p:clrMapOvr>
  <p:hf hdr="0" ftr="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2CDFB6F0-3F37-452A-A03C-B5F967CDAD88}" type="datetime1">
              <a:rPr lang="en-US" smtClean="0"/>
              <a:t>3/6/2020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45BF2F6-C993-483E-8E64-9AEDD62969A1}" type="slidenum">
              <a:rPr lang="en-US" smtClean="0"/>
              <a:pPr/>
              <a:t>‹#›</a:t>
            </a:fld>
            <a:endParaRPr lang="en-US" dirty="0"/>
          </a:p>
        </p:txBody>
      </p:sp>
    </p:spTree>
    <p:extLst>
      <p:ext uri="{BB962C8B-B14F-4D97-AF65-F5344CB8AC3E}">
        <p14:creationId xmlns:p14="http://schemas.microsoft.com/office/powerpoint/2010/main" val="1507626883"/>
      </p:ext>
    </p:extLst>
  </p:cSld>
  <p:clrMapOvr>
    <a:masterClrMapping/>
  </p:clrMapOvr>
  <p:hf hdr="0" ftr="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CDFB6F0-3F37-452A-A03C-B5F967CDAD88}" type="datetime1">
              <a:rPr lang="en-US" smtClean="0"/>
              <a:t>3/6/2020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45BF2F6-C993-483E-8E64-9AEDD62969A1}" type="slidenum">
              <a:rPr lang="en-US" smtClean="0"/>
              <a:pPr/>
              <a:t>‹#›</a:t>
            </a:fld>
            <a:endParaRPr lang="en-US" dirty="0"/>
          </a:p>
        </p:txBody>
      </p:sp>
    </p:spTree>
    <p:extLst>
      <p:ext uri="{BB962C8B-B14F-4D97-AF65-F5344CB8AC3E}">
        <p14:creationId xmlns:p14="http://schemas.microsoft.com/office/powerpoint/2010/main" val="1276072336"/>
      </p:ext>
    </p:extLst>
  </p:cSld>
  <p:clrMapOvr>
    <a:masterClrMapping/>
  </p:clrMapOvr>
  <p:hf hdr="0" ftr="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2CDFB6F0-3F37-452A-A03C-B5F967CDAD88}" type="datetime1">
              <a:rPr lang="en-US" smtClean="0"/>
              <a:t>3/6/2020</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D45BF2F6-C993-483E-8E64-9AEDD62969A1}" type="slidenum">
              <a:rPr lang="en-US" smtClean="0"/>
              <a:pPr/>
              <a:t>‹#›</a:t>
            </a:fld>
            <a:endParaRPr lang="en-US" dirty="0"/>
          </a:p>
        </p:txBody>
      </p:sp>
    </p:spTree>
    <p:extLst>
      <p:ext uri="{BB962C8B-B14F-4D97-AF65-F5344CB8AC3E}">
        <p14:creationId xmlns:p14="http://schemas.microsoft.com/office/powerpoint/2010/main" val="1455340058"/>
      </p:ext>
    </p:extLst>
  </p:cSld>
  <p:clrMapOvr>
    <a:masterClrMapping/>
  </p:clrMapOvr>
  <p:hf hdr="0" ftr="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46F3718-ADD8-42C6-BFDC-FC8569B7D96F}" type="datetime1">
              <a:rPr lang="en-US" smtClean="0"/>
              <a:t>3/6/2020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45BF2F6-C993-483E-8E64-9AEDD62969A1}" type="slidenum">
              <a:rPr lang="en-US" smtClean="0"/>
              <a:pPr/>
              <a:t>‹#›</a:t>
            </a:fld>
            <a:endParaRPr lang="en-US" dirty="0"/>
          </a:p>
        </p:txBody>
      </p:sp>
    </p:spTree>
    <p:extLst>
      <p:ext uri="{BB962C8B-B14F-4D97-AF65-F5344CB8AC3E}">
        <p14:creationId xmlns:p14="http://schemas.microsoft.com/office/powerpoint/2010/main" val="39913093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2CDFB6F0-3F37-452A-A03C-B5F967CDAD88}" type="datetime1">
              <a:rPr lang="en-US" smtClean="0"/>
              <a:t>3/6/2020</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D45BF2F6-C993-483E-8E64-9AEDD62969A1}" type="slidenum">
              <a:rPr lang="en-US" smtClean="0"/>
              <a:pPr/>
              <a:t>‹#›</a:t>
            </a:fld>
            <a:endParaRPr lang="en-US" dirty="0"/>
          </a:p>
        </p:txBody>
      </p:sp>
    </p:spTree>
    <p:extLst>
      <p:ext uri="{BB962C8B-B14F-4D97-AF65-F5344CB8AC3E}">
        <p14:creationId xmlns:p14="http://schemas.microsoft.com/office/powerpoint/2010/main" val="2378388480"/>
      </p:ext>
    </p:extLst>
  </p:cSld>
  <p:clrMapOvr>
    <a:masterClrMapping/>
  </p:clrMapOvr>
  <p:hf hdr="0" ft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9076F96-B57C-4903-8251-8E087887EA08}" type="datetime1">
              <a:rPr lang="en-US" smtClean="0"/>
              <a:t>3/6/2020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6F63F-8BD9-8D40-8122-0A1D7E266670}" type="slidenum">
              <a:rPr lang="en-US" smtClean="0"/>
              <a:t>‹#›</a:t>
            </a:fld>
            <a:endParaRPr lang="en-US"/>
          </a:p>
        </p:txBody>
      </p:sp>
    </p:spTree>
    <p:extLst>
      <p:ext uri="{BB962C8B-B14F-4D97-AF65-F5344CB8AC3E}">
        <p14:creationId xmlns:p14="http://schemas.microsoft.com/office/powerpoint/2010/main" val="19669212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CDFB6F0-3F37-452A-A03C-B5F967CDAD88}" type="datetime1">
              <a:rPr lang="en-US" smtClean="0"/>
              <a:t>3/6/2020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45BF2F6-C993-483E-8E64-9AEDD62969A1}" type="slidenum">
              <a:rPr lang="en-US" smtClean="0"/>
              <a:pPr/>
              <a:t>‹#›</a:t>
            </a:fld>
            <a:endParaRPr lang="en-US" dirty="0"/>
          </a:p>
        </p:txBody>
      </p:sp>
    </p:spTree>
    <p:extLst>
      <p:ext uri="{BB962C8B-B14F-4D97-AF65-F5344CB8AC3E}">
        <p14:creationId xmlns:p14="http://schemas.microsoft.com/office/powerpoint/2010/main" val="79431255"/>
      </p:ext>
    </p:extLst>
  </p:cSld>
  <p:clrMapOvr>
    <a:masterClrMapping/>
  </p:clrMapOvr>
  <p:hf hdr="0" ftr="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BD1B85-FC35-475E-B892-85AE61D4ECCD}" type="datetime1">
              <a:rPr lang="en-US" smtClean="0"/>
              <a:t>3/6/2020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45BF2F6-C993-483E-8E64-9AEDD62969A1}" type="slidenum">
              <a:rPr lang="en-US" smtClean="0"/>
              <a:pPr/>
              <a:t>‹#›</a:t>
            </a:fld>
            <a:endParaRPr lang="en-US" dirty="0"/>
          </a:p>
        </p:txBody>
      </p:sp>
    </p:spTree>
    <p:extLst>
      <p:ext uri="{BB962C8B-B14F-4D97-AF65-F5344CB8AC3E}">
        <p14:creationId xmlns:p14="http://schemas.microsoft.com/office/powerpoint/2010/main" val="347547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7BBE4A-0FAA-43D4-B2B8-DC83C9B8665B}" type="datetime1">
              <a:rPr lang="en-US" smtClean="0"/>
              <a:t>3/6/2020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45BF2F6-C993-483E-8E64-9AEDD62969A1}" type="slidenum">
              <a:rPr lang="en-US" smtClean="0"/>
              <a:pPr/>
              <a:t>‹#›</a:t>
            </a:fld>
            <a:endParaRPr lang="en-US" dirty="0"/>
          </a:p>
        </p:txBody>
      </p:sp>
    </p:spTree>
    <p:extLst>
      <p:ext uri="{BB962C8B-B14F-4D97-AF65-F5344CB8AC3E}">
        <p14:creationId xmlns:p14="http://schemas.microsoft.com/office/powerpoint/2010/main" val="1408615050"/>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CDFB6F0-3F37-452A-A03C-B5F967CDAD88}" type="datetime1">
              <a:rPr lang="en-US" smtClean="0"/>
              <a:t>3/6/2020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45BF2F6-C993-483E-8E64-9AEDD62969A1}" type="slidenum">
              <a:rPr lang="en-US" smtClean="0"/>
              <a:pPr/>
              <a:t>‹#›</a:t>
            </a:fld>
            <a:endParaRPr lang="en-US" dirty="0"/>
          </a:p>
        </p:txBody>
      </p:sp>
    </p:spTree>
    <p:extLst>
      <p:ext uri="{BB962C8B-B14F-4D97-AF65-F5344CB8AC3E}">
        <p14:creationId xmlns:p14="http://schemas.microsoft.com/office/powerpoint/2010/main" val="950190"/>
      </p:ext>
    </p:extLst>
  </p:cSld>
  <p:clrMapOvr>
    <a:masterClrMapping/>
  </p:clrMapOvr>
  <p:hf hdr="0" ftr="0"/>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CDFB6F0-3F37-452A-A03C-B5F967CDAD88}" type="datetime1">
              <a:rPr lang="en-US" smtClean="0"/>
              <a:t>3/6/2020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45BF2F6-C993-483E-8E64-9AEDD62969A1}" type="slidenum">
              <a:rPr lang="en-US" smtClean="0"/>
              <a:pPr/>
              <a:t>‹#›</a:t>
            </a:fld>
            <a:endParaRPr lang="en-US" dirty="0"/>
          </a:p>
        </p:txBody>
      </p:sp>
    </p:spTree>
    <p:extLst>
      <p:ext uri="{BB962C8B-B14F-4D97-AF65-F5344CB8AC3E}">
        <p14:creationId xmlns:p14="http://schemas.microsoft.com/office/powerpoint/2010/main" val="783431595"/>
      </p:ext>
    </p:extLst>
  </p:cSld>
  <p:clrMapOvr>
    <a:masterClrMapping/>
  </p:clrMapOvr>
  <p:hf hdr="0" ft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CDFB6F0-3F37-452A-A03C-B5F967CDAD88}" type="datetime1">
              <a:rPr lang="en-US" smtClean="0"/>
              <a:t>3/6/2020</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45BF2F6-C993-483E-8E64-9AEDD62969A1}" type="slidenum">
              <a:rPr lang="en-US" smtClean="0"/>
              <a:pPr/>
              <a:t>‹#›</a:t>
            </a:fld>
            <a:endParaRPr lang="en-US" dirty="0"/>
          </a:p>
        </p:txBody>
      </p:sp>
    </p:spTree>
    <p:extLst>
      <p:ext uri="{BB962C8B-B14F-4D97-AF65-F5344CB8AC3E}">
        <p14:creationId xmlns:p14="http://schemas.microsoft.com/office/powerpoint/2010/main" val="1571217732"/>
      </p:ext>
    </p:extLst>
  </p:cSld>
  <p:clrMap bg1="dk1" tx1="lt1" bg2="dk2" tx2="lt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 id="2147483768" r:id="rId12"/>
    <p:sldLayoutId id="2147483769" r:id="rId13"/>
    <p:sldLayoutId id="2147483770" r:id="rId14"/>
    <p:sldLayoutId id="2147483771" r:id="rId15"/>
    <p:sldLayoutId id="2147483772" r:id="rId16"/>
    <p:sldLayoutId id="2147483773" r:id="rId17"/>
  </p:sldLayoutIdLst>
  <p:hf hdr="0" ftr="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sriramsrinivas@unomaha.edu"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2.xml"/><Relationship Id="rId7" Type="http://schemas.openxmlformats.org/officeDocument/2006/relationships/image" Target="../media/image11.em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10.emf"/><Relationship Id="rId4" Type="http://schemas.openxmlformats.org/officeDocument/2006/relationships/oleObject" Target="../embeddings/oleObject1.bin"/></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loki.ist.unomaha.edu/~sriramsrinivas/cist1300-sriramsrinivas/InClassExample/networkVisualization.html"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eg"/><Relationship Id="rId1" Type="http://schemas.openxmlformats.org/officeDocument/2006/relationships/slideLayout" Target="../slideLayouts/slideLayout4.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4.jpg"/></Relationships>
</file>

<file path=ppt/slides/_rels/slide1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hyperlink" Target="mailto:sriramsrinivas@unomaha.edu"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C6C28-E1FB-4D92-A16C-8E9753937AD3}"/>
              </a:ext>
            </a:extLst>
          </p:cNvPr>
          <p:cNvSpPr>
            <a:spLocks noGrp="1"/>
          </p:cNvSpPr>
          <p:nvPr>
            <p:ph type="ctrTitle"/>
          </p:nvPr>
        </p:nvSpPr>
        <p:spPr>
          <a:xfrm>
            <a:off x="126561" y="321523"/>
            <a:ext cx="11786275" cy="1669647"/>
          </a:xfrm>
        </p:spPr>
        <p:txBody>
          <a:bodyPr anchor="ctr">
            <a:noAutofit/>
          </a:bodyPr>
          <a:lstStyle/>
          <a:p>
            <a:pPr algn="l"/>
            <a:r>
              <a:rPr lang="en-US" sz="4800" dirty="0">
                <a:solidFill>
                  <a:schemeClr val="tx1"/>
                </a:solidFill>
                <a:latin typeface="Comic Sans MS" panose="030F0702030302020204" pitchFamily="66" charset="0"/>
              </a:rPr>
              <a:t>Algorithms for </a:t>
            </a:r>
            <a:r>
              <a:rPr lang="en-US" sz="4800" dirty="0" smtClean="0">
                <a:solidFill>
                  <a:schemeClr val="tx1"/>
                </a:solidFill>
                <a:latin typeface="Comic Sans MS" panose="030F0702030302020204" pitchFamily="66" charset="0"/>
              </a:rPr>
              <a:t>Updating and Visualizing </a:t>
            </a:r>
            <a:r>
              <a:rPr lang="en-US" sz="4800" dirty="0">
                <a:solidFill>
                  <a:schemeClr val="tx1"/>
                </a:solidFill>
                <a:latin typeface="Comic Sans MS" panose="030F0702030302020204" pitchFamily="66" charset="0"/>
              </a:rPr>
              <a:t>Dynamic </a:t>
            </a:r>
            <a:r>
              <a:rPr lang="en-US" sz="4800" dirty="0" smtClean="0">
                <a:solidFill>
                  <a:schemeClr val="tx1"/>
                </a:solidFill>
                <a:latin typeface="Comic Sans MS" panose="030F0702030302020204" pitchFamily="66" charset="0"/>
              </a:rPr>
              <a:t>Networks </a:t>
            </a:r>
            <a:endParaRPr lang="en-US" sz="4800" dirty="0">
              <a:solidFill>
                <a:schemeClr val="tx1"/>
              </a:solidFill>
              <a:latin typeface="Comic Sans MS" panose="030F0702030302020204" pitchFamily="66" charset="0"/>
            </a:endParaRPr>
          </a:p>
        </p:txBody>
      </p:sp>
      <p:sp>
        <p:nvSpPr>
          <p:cNvPr id="3" name="Subtitle 2">
            <a:extLst>
              <a:ext uri="{FF2B5EF4-FFF2-40B4-BE49-F238E27FC236}">
                <a16:creationId xmlns:a16="http://schemas.microsoft.com/office/drawing/2014/main" id="{3AD05ADC-07A9-4614-BCE5-12F0F3BCB2BC}"/>
              </a:ext>
            </a:extLst>
          </p:cNvPr>
          <p:cNvSpPr>
            <a:spLocks noGrp="1"/>
          </p:cNvSpPr>
          <p:nvPr>
            <p:ph type="subTitle" idx="1"/>
          </p:nvPr>
        </p:nvSpPr>
        <p:spPr>
          <a:xfrm>
            <a:off x="278661" y="2101576"/>
            <a:ext cx="10337443" cy="2665804"/>
          </a:xfrm>
        </p:spPr>
        <p:txBody>
          <a:bodyPr/>
          <a:lstStyle/>
          <a:p>
            <a:pPr algn="l"/>
            <a:r>
              <a:rPr lang="en-US" dirty="0">
                <a:latin typeface="Comic Sans MS" panose="030F0702030302020204" pitchFamily="66" charset="0"/>
              </a:rPr>
              <a:t>Presented by</a:t>
            </a:r>
          </a:p>
          <a:p>
            <a:pPr algn="l"/>
            <a:r>
              <a:rPr lang="en-US" dirty="0" smtClean="0">
                <a:latin typeface="Comic Sans MS" panose="030F0702030302020204" pitchFamily="66" charset="0"/>
              </a:rPr>
              <a:t>Sriram </a:t>
            </a:r>
            <a:r>
              <a:rPr lang="en-US" dirty="0">
                <a:latin typeface="Comic Sans MS" panose="030F0702030302020204" pitchFamily="66" charset="0"/>
              </a:rPr>
              <a:t>Srinivasan </a:t>
            </a:r>
            <a:endParaRPr lang="en-US" dirty="0" smtClean="0">
              <a:latin typeface="Comic Sans MS" panose="030F0702030302020204" pitchFamily="66" charset="0"/>
            </a:endParaRPr>
          </a:p>
          <a:p>
            <a:pPr algn="l"/>
            <a:r>
              <a:rPr lang="en-US" sz="2000" dirty="0">
                <a:hlinkClick r:id="rId3"/>
              </a:rPr>
              <a:t>sriramsrinivas@unomaha.edu</a:t>
            </a:r>
            <a:endParaRPr lang="en-US" sz="2000" dirty="0"/>
          </a:p>
          <a:p>
            <a:pPr algn="l"/>
            <a:r>
              <a:rPr lang="en-US" sz="2000" u="sng" dirty="0" smtClean="0"/>
              <a:t>github.com/</a:t>
            </a:r>
            <a:r>
              <a:rPr lang="en-US" sz="2000" u="sng" dirty="0" err="1" smtClean="0"/>
              <a:t>SriramSrinivas</a:t>
            </a:r>
            <a:r>
              <a:rPr lang="en-US" sz="2000" u="sng" dirty="0" smtClean="0"/>
              <a:t>/</a:t>
            </a:r>
            <a:r>
              <a:rPr lang="en-US" sz="2000" u="sng" dirty="0" err="1" smtClean="0"/>
              <a:t>SriramDissertation</a:t>
            </a:r>
            <a:endParaRPr lang="en-US" sz="2000" u="sng" dirty="0" smtClean="0"/>
          </a:p>
          <a:p>
            <a:pPr algn="l"/>
            <a:r>
              <a:rPr lang="en-US" sz="2000" u="sng" dirty="0" smtClean="0"/>
              <a:t>Date :- 03/06/2020</a:t>
            </a:r>
            <a:endParaRPr lang="en-US" sz="2000" u="sng" dirty="0"/>
          </a:p>
          <a:p>
            <a:pPr algn="l"/>
            <a:endParaRPr lang="en-US" sz="2000" dirty="0">
              <a:latin typeface="Comic Sans MS" panose="030F0702030302020204" pitchFamily="66" charset="0"/>
            </a:endParaRPr>
          </a:p>
        </p:txBody>
      </p:sp>
    </p:spTree>
    <p:extLst>
      <p:ext uri="{BB962C8B-B14F-4D97-AF65-F5344CB8AC3E}">
        <p14:creationId xmlns:p14="http://schemas.microsoft.com/office/powerpoint/2010/main" val="70512119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08D1C-02E0-402F-B0BB-7B5B31721728}"/>
              </a:ext>
            </a:extLst>
          </p:cNvPr>
          <p:cNvSpPr>
            <a:spLocks noGrp="1"/>
          </p:cNvSpPr>
          <p:nvPr>
            <p:ph type="title"/>
          </p:nvPr>
        </p:nvSpPr>
        <p:spPr/>
        <p:txBody>
          <a:bodyPr/>
          <a:lstStyle/>
          <a:p>
            <a:r>
              <a:rPr lang="en-US" dirty="0"/>
              <a:t>Shared-memory parallelization</a:t>
            </a:r>
          </a:p>
        </p:txBody>
      </p:sp>
      <p:sp>
        <p:nvSpPr>
          <p:cNvPr id="3" name="Content Placeholder 2">
            <a:extLst>
              <a:ext uri="{FF2B5EF4-FFF2-40B4-BE49-F238E27FC236}">
                <a16:creationId xmlns:a16="http://schemas.microsoft.com/office/drawing/2014/main" id="{D8CF06E1-30D9-4A52-9FA4-8A49124723DB}"/>
              </a:ext>
            </a:extLst>
          </p:cNvPr>
          <p:cNvSpPr>
            <a:spLocks noGrp="1"/>
          </p:cNvSpPr>
          <p:nvPr>
            <p:ph idx="1"/>
          </p:nvPr>
        </p:nvSpPr>
        <p:spPr/>
        <p:txBody>
          <a:bodyPr>
            <a:normAutofit/>
          </a:bodyPr>
          <a:lstStyle/>
          <a:p>
            <a:r>
              <a:rPr lang="en-US" dirty="0">
                <a:latin typeface="Comic Sans MS" panose="030F0702030302020204" pitchFamily="66" charset="0"/>
              </a:rPr>
              <a:t>The Selection step is easy to implement and shows good load balance</a:t>
            </a:r>
          </a:p>
          <a:p>
            <a:endParaRPr lang="en-US" dirty="0">
              <a:latin typeface="Comic Sans MS" panose="030F0702030302020204" pitchFamily="66" charset="0"/>
            </a:endParaRPr>
          </a:p>
          <a:p>
            <a:r>
              <a:rPr lang="en-US" dirty="0">
                <a:latin typeface="Comic Sans MS" panose="030F0702030302020204" pitchFamily="66" charset="0"/>
              </a:rPr>
              <a:t>The parallel performance of the Updating step is dependent on the number of affected vertices and the size of the subgraphs they alter. Vertex degree distributions can cause further load imbalance.</a:t>
            </a:r>
          </a:p>
          <a:p>
            <a:endParaRPr lang="en-US" dirty="0">
              <a:latin typeface="Comic Sans MS" panose="030F0702030302020204" pitchFamily="66" charset="0"/>
            </a:endParaRPr>
          </a:p>
          <a:p>
            <a:r>
              <a:rPr lang="en-US" dirty="0">
                <a:latin typeface="Comic Sans MS" panose="030F0702030302020204" pitchFamily="66" charset="0"/>
              </a:rPr>
              <a:t>Asynchronous updates: can process longer paths instead of just neighbors. Reduce number of synchronization steps.</a:t>
            </a:r>
          </a:p>
        </p:txBody>
      </p:sp>
      <p:sp>
        <p:nvSpPr>
          <p:cNvPr id="5" name="Date Placeholder 4"/>
          <p:cNvSpPr>
            <a:spLocks noGrp="1"/>
          </p:cNvSpPr>
          <p:nvPr>
            <p:ph type="dt" sz="half" idx="10"/>
          </p:nvPr>
        </p:nvSpPr>
        <p:spPr/>
        <p:txBody>
          <a:bodyPr/>
          <a:lstStyle/>
          <a:p>
            <a:fld id="{EF5228DC-C25B-4F84-A085-C77D69A781C1}" type="datetime1">
              <a:rPr lang="en-US" smtClean="0"/>
              <a:t>3/6/2020</a:t>
            </a:fld>
            <a:endParaRPr lang="en-US" dirty="0"/>
          </a:p>
        </p:txBody>
      </p:sp>
      <p:sp>
        <p:nvSpPr>
          <p:cNvPr id="7" name="Slide Number Placeholder 6"/>
          <p:cNvSpPr>
            <a:spLocks noGrp="1"/>
          </p:cNvSpPr>
          <p:nvPr>
            <p:ph type="sldNum" sz="quarter" idx="12"/>
          </p:nvPr>
        </p:nvSpPr>
        <p:spPr/>
        <p:txBody>
          <a:bodyPr/>
          <a:lstStyle/>
          <a:p>
            <a:fld id="{D45BF2F6-C993-483E-8E64-9AEDD62969A1}" type="slidenum">
              <a:rPr lang="en-US" smtClean="0"/>
              <a:pPr/>
              <a:t>10</a:t>
            </a:fld>
            <a:endParaRPr lang="en-US" dirty="0"/>
          </a:p>
        </p:txBody>
      </p:sp>
    </p:spTree>
    <p:extLst>
      <p:ext uri="{BB962C8B-B14F-4D97-AF65-F5344CB8AC3E}">
        <p14:creationId xmlns:p14="http://schemas.microsoft.com/office/powerpoint/2010/main" val="327482105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7EE23-5001-4CA3-8099-C9818D2C50E1}"/>
              </a:ext>
            </a:extLst>
          </p:cNvPr>
          <p:cNvSpPr>
            <a:spLocks noGrp="1"/>
          </p:cNvSpPr>
          <p:nvPr>
            <p:ph type="title"/>
          </p:nvPr>
        </p:nvSpPr>
        <p:spPr/>
        <p:txBody>
          <a:bodyPr/>
          <a:lstStyle/>
          <a:p>
            <a:r>
              <a:rPr lang="en-US" dirty="0"/>
              <a:t>Empirical results</a:t>
            </a:r>
          </a:p>
        </p:txBody>
      </p:sp>
      <p:sp>
        <p:nvSpPr>
          <p:cNvPr id="3" name="Content Placeholder 2">
            <a:extLst>
              <a:ext uri="{FF2B5EF4-FFF2-40B4-BE49-F238E27FC236}">
                <a16:creationId xmlns:a16="http://schemas.microsoft.com/office/drawing/2014/main" id="{7D9A4BDC-CEF8-4937-993E-31987AED5C04}"/>
              </a:ext>
            </a:extLst>
          </p:cNvPr>
          <p:cNvSpPr>
            <a:spLocks noGrp="1"/>
          </p:cNvSpPr>
          <p:nvPr>
            <p:ph idx="1"/>
          </p:nvPr>
        </p:nvSpPr>
        <p:spPr/>
        <p:txBody>
          <a:bodyPr>
            <a:normAutofit/>
          </a:bodyPr>
          <a:lstStyle/>
          <a:p>
            <a:r>
              <a:rPr lang="en-US" dirty="0">
                <a:latin typeface="Comic Sans MS" panose="030F0702030302020204" pitchFamily="66" charset="0"/>
              </a:rPr>
              <a:t>Results on a 36-core Intel Haswell system with 256 GB memory</a:t>
            </a:r>
          </a:p>
          <a:p>
            <a:endParaRPr lang="en-US" dirty="0">
              <a:latin typeface="Comic Sans MS" panose="030F0702030302020204" pitchFamily="66" charset="0"/>
            </a:endParaRPr>
          </a:p>
          <a:p>
            <a:r>
              <a:rPr lang="en-US" dirty="0">
                <a:latin typeface="Comic Sans MS" panose="030F0702030302020204" pitchFamily="66" charset="0"/>
              </a:rPr>
              <a:t>OpenMP implementation</a:t>
            </a:r>
          </a:p>
          <a:p>
            <a:endParaRPr lang="en-US" dirty="0">
              <a:latin typeface="Comic Sans MS" panose="030F0702030302020204" pitchFamily="66" charset="0"/>
            </a:endParaRPr>
          </a:p>
          <a:p>
            <a:r>
              <a:rPr lang="en-US" dirty="0">
                <a:latin typeface="Comic Sans MS" panose="030F0702030302020204" pitchFamily="66" charset="0"/>
              </a:rPr>
              <a:t>Comparison to SSSP implementation in Galois v2.2.1</a:t>
            </a:r>
          </a:p>
          <a:p>
            <a:endParaRPr lang="en-US" dirty="0">
              <a:latin typeface="Comic Sans MS" panose="030F0702030302020204" pitchFamily="66" charset="0"/>
            </a:endParaRPr>
          </a:p>
          <a:p>
            <a:r>
              <a:rPr lang="en-US" dirty="0">
                <a:latin typeface="Comic Sans MS" panose="030F0702030302020204" pitchFamily="66" charset="0"/>
              </a:rPr>
              <a:t>Synthetic RMAT-G (skewed degree distribution) and RMAT-ER (normal degree distribution) graphs, three real-world graphs from SNAP</a:t>
            </a:r>
          </a:p>
        </p:txBody>
      </p:sp>
      <p:sp>
        <p:nvSpPr>
          <p:cNvPr id="5" name="Date Placeholder 4"/>
          <p:cNvSpPr>
            <a:spLocks noGrp="1"/>
          </p:cNvSpPr>
          <p:nvPr>
            <p:ph type="dt" sz="half" idx="10"/>
          </p:nvPr>
        </p:nvSpPr>
        <p:spPr/>
        <p:txBody>
          <a:bodyPr/>
          <a:lstStyle/>
          <a:p>
            <a:fld id="{446C5D7F-DF03-4BC8-8078-0AF5227565FF}" type="datetime1">
              <a:rPr lang="en-US" smtClean="0"/>
              <a:t>3/6/2020</a:t>
            </a:fld>
            <a:endParaRPr lang="en-US" dirty="0"/>
          </a:p>
        </p:txBody>
      </p:sp>
      <p:sp>
        <p:nvSpPr>
          <p:cNvPr id="7" name="Slide Number Placeholder 6"/>
          <p:cNvSpPr>
            <a:spLocks noGrp="1"/>
          </p:cNvSpPr>
          <p:nvPr>
            <p:ph type="sldNum" sz="quarter" idx="12"/>
          </p:nvPr>
        </p:nvSpPr>
        <p:spPr/>
        <p:txBody>
          <a:bodyPr/>
          <a:lstStyle/>
          <a:p>
            <a:fld id="{D45BF2F6-C993-483E-8E64-9AEDD62969A1}" type="slidenum">
              <a:rPr lang="en-US" smtClean="0"/>
              <a:pPr/>
              <a:t>11</a:t>
            </a:fld>
            <a:endParaRPr lang="en-US" dirty="0"/>
          </a:p>
        </p:txBody>
      </p:sp>
    </p:spTree>
    <p:extLst>
      <p:ext uri="{BB962C8B-B14F-4D97-AF65-F5344CB8AC3E}">
        <p14:creationId xmlns:p14="http://schemas.microsoft.com/office/powerpoint/2010/main" val="134093252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5F862-218B-4FC0-A43E-FE3A1B455CD3}"/>
              </a:ext>
            </a:extLst>
          </p:cNvPr>
          <p:cNvSpPr>
            <a:spLocks noGrp="1"/>
          </p:cNvSpPr>
          <p:nvPr>
            <p:ph type="title"/>
          </p:nvPr>
        </p:nvSpPr>
        <p:spPr/>
        <p:txBody>
          <a:bodyPr>
            <a:normAutofit fontScale="90000"/>
          </a:bodyPr>
          <a:lstStyle/>
          <a:p>
            <a:r>
              <a:rPr lang="en-US" dirty="0"/>
              <a:t>Comparison to </a:t>
            </a:r>
            <a:r>
              <a:rPr lang="en-US" dirty="0" err="1"/>
              <a:t>recomputation</a:t>
            </a:r>
            <a:r>
              <a:rPr lang="en-US" dirty="0"/>
              <a:t>-based </a:t>
            </a:r>
            <a:r>
              <a:rPr lang="en-US" dirty="0" smtClean="0"/>
              <a:t>approach for SSSP</a:t>
            </a:r>
            <a:endParaRPr lang="en-US" dirty="0"/>
          </a:p>
        </p:txBody>
      </p:sp>
      <p:sp>
        <p:nvSpPr>
          <p:cNvPr id="3" name="Content Placeholder 2">
            <a:extLst>
              <a:ext uri="{FF2B5EF4-FFF2-40B4-BE49-F238E27FC236}">
                <a16:creationId xmlns:a16="http://schemas.microsoft.com/office/drawing/2014/main" id="{C4629100-35CA-4CFE-BEDA-677C020312C0}"/>
              </a:ext>
            </a:extLst>
          </p:cNvPr>
          <p:cNvSpPr>
            <a:spLocks noGrp="1"/>
          </p:cNvSpPr>
          <p:nvPr>
            <p:ph idx="1"/>
          </p:nvPr>
        </p:nvSpPr>
        <p:spPr>
          <a:xfrm>
            <a:off x="7246191" y="2487615"/>
            <a:ext cx="4107611" cy="1603375"/>
          </a:xfrm>
        </p:spPr>
        <p:txBody>
          <a:bodyPr/>
          <a:lstStyle/>
          <a:p>
            <a:r>
              <a:rPr lang="en-US" dirty="0"/>
              <a:t>New algorithm is up to 4X faster.</a:t>
            </a:r>
          </a:p>
        </p:txBody>
      </p:sp>
      <p:sp>
        <p:nvSpPr>
          <p:cNvPr id="6" name="Date Placeholder 5"/>
          <p:cNvSpPr>
            <a:spLocks noGrp="1"/>
          </p:cNvSpPr>
          <p:nvPr>
            <p:ph type="dt" sz="half" idx="10"/>
          </p:nvPr>
        </p:nvSpPr>
        <p:spPr/>
        <p:txBody>
          <a:bodyPr/>
          <a:lstStyle/>
          <a:p>
            <a:fld id="{C6AC689E-CA49-4437-B3FD-83F0E186C14F}" type="datetime1">
              <a:rPr lang="en-US" smtClean="0"/>
              <a:t>3/6/2020</a:t>
            </a:fld>
            <a:endParaRPr lang="en-US" dirty="0"/>
          </a:p>
        </p:txBody>
      </p:sp>
      <p:sp>
        <p:nvSpPr>
          <p:cNvPr id="8" name="Slide Number Placeholder 7"/>
          <p:cNvSpPr>
            <a:spLocks noGrp="1"/>
          </p:cNvSpPr>
          <p:nvPr>
            <p:ph type="sldNum" sz="quarter" idx="12"/>
          </p:nvPr>
        </p:nvSpPr>
        <p:spPr/>
        <p:txBody>
          <a:bodyPr/>
          <a:lstStyle/>
          <a:p>
            <a:fld id="{D45BF2F6-C993-483E-8E64-9AEDD62969A1}" type="slidenum">
              <a:rPr lang="en-US" smtClean="0"/>
              <a:pPr/>
              <a:t>12</a:t>
            </a:fld>
            <a:endParaRPr lang="en-US" dirty="0"/>
          </a:p>
        </p:txBody>
      </p:sp>
      <p:pic>
        <p:nvPicPr>
          <p:cNvPr id="5" name="Picture 4" descr="248_G_100i_1000000_Time.pdf">
            <a:extLst>
              <a:ext uri="{FF2B5EF4-FFF2-40B4-BE49-F238E27FC236}">
                <a16:creationId xmlns:a16="http://schemas.microsoft.com/office/drawing/2014/main" id="{7F5B8C41-1B47-4CE8-85C8-1A4AFDF212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1" y="1825624"/>
            <a:ext cx="6223969" cy="4530725"/>
          </a:xfrm>
          <a:prstGeom prst="rect">
            <a:avLst/>
          </a:prstGeom>
        </p:spPr>
      </p:pic>
    </p:spTree>
    <p:extLst>
      <p:ext uri="{BB962C8B-B14F-4D97-AF65-F5344CB8AC3E}">
        <p14:creationId xmlns:p14="http://schemas.microsoft.com/office/powerpoint/2010/main" val="103644332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ED0FF-A13D-4368-BEA4-E325FC07438E}"/>
              </a:ext>
            </a:extLst>
          </p:cNvPr>
          <p:cNvSpPr>
            <a:spLocks noGrp="1"/>
          </p:cNvSpPr>
          <p:nvPr>
            <p:ph type="title"/>
          </p:nvPr>
        </p:nvSpPr>
        <p:spPr/>
        <p:txBody>
          <a:bodyPr>
            <a:normAutofit/>
          </a:bodyPr>
          <a:lstStyle/>
          <a:p>
            <a:r>
              <a:rPr lang="en-US" dirty="0"/>
              <a:t>Strong scaling (synthetic graphs</a:t>
            </a:r>
            <a:r>
              <a:rPr lang="en-US" dirty="0" smtClean="0"/>
              <a:t>) for SSSP</a:t>
            </a:r>
            <a:endParaRPr lang="en-US" dirty="0"/>
          </a:p>
        </p:txBody>
      </p:sp>
      <p:sp>
        <p:nvSpPr>
          <p:cNvPr id="3" name="Content Placeholder 2">
            <a:extLst>
              <a:ext uri="{FF2B5EF4-FFF2-40B4-BE49-F238E27FC236}">
                <a16:creationId xmlns:a16="http://schemas.microsoft.com/office/drawing/2014/main" id="{B19E8614-EADA-4653-8937-B0838356114B}"/>
              </a:ext>
            </a:extLst>
          </p:cNvPr>
          <p:cNvSpPr>
            <a:spLocks noGrp="1"/>
          </p:cNvSpPr>
          <p:nvPr>
            <p:ph idx="1"/>
          </p:nvPr>
        </p:nvSpPr>
        <p:spPr/>
        <p:txBody>
          <a:bodyPr/>
          <a:lstStyle/>
          <a:p>
            <a:endParaRPr lang="en-US" dirty="0"/>
          </a:p>
        </p:txBody>
      </p:sp>
      <p:sp>
        <p:nvSpPr>
          <p:cNvPr id="7" name="Date Placeholder 6"/>
          <p:cNvSpPr>
            <a:spLocks noGrp="1"/>
          </p:cNvSpPr>
          <p:nvPr>
            <p:ph type="dt" sz="half" idx="10"/>
          </p:nvPr>
        </p:nvSpPr>
        <p:spPr/>
        <p:txBody>
          <a:bodyPr/>
          <a:lstStyle/>
          <a:p>
            <a:fld id="{A9DD2D49-3798-4C23-AE47-9F0E10C2C87D}" type="datetime1">
              <a:rPr lang="en-US" smtClean="0"/>
              <a:t>3/6/2020</a:t>
            </a:fld>
            <a:endParaRPr lang="en-US" dirty="0"/>
          </a:p>
        </p:txBody>
      </p:sp>
      <p:sp>
        <p:nvSpPr>
          <p:cNvPr id="9" name="Slide Number Placeholder 8"/>
          <p:cNvSpPr>
            <a:spLocks noGrp="1"/>
          </p:cNvSpPr>
          <p:nvPr>
            <p:ph type="sldNum" sz="quarter" idx="12"/>
          </p:nvPr>
        </p:nvSpPr>
        <p:spPr/>
        <p:txBody>
          <a:bodyPr/>
          <a:lstStyle/>
          <a:p>
            <a:fld id="{D45BF2F6-C993-483E-8E64-9AEDD62969A1}" type="slidenum">
              <a:rPr lang="en-US" smtClean="0"/>
              <a:pPr/>
              <a:t>13</a:t>
            </a:fld>
            <a:endParaRPr lang="en-US" dirty="0"/>
          </a:p>
        </p:txBody>
      </p:sp>
      <p:pic>
        <p:nvPicPr>
          <p:cNvPr id="5" name="Picture 4" descr="Scaling-RMAT-100.pdf">
            <a:extLst>
              <a:ext uri="{FF2B5EF4-FFF2-40B4-BE49-F238E27FC236}">
                <a16:creationId xmlns:a16="http://schemas.microsoft.com/office/drawing/2014/main" id="{A35E558C-8701-4B0C-A0CF-63443E3344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1" y="2194560"/>
            <a:ext cx="4982431" cy="3794762"/>
          </a:xfrm>
          <a:prstGeom prst="rect">
            <a:avLst/>
          </a:prstGeom>
        </p:spPr>
      </p:pic>
      <p:pic>
        <p:nvPicPr>
          <p:cNvPr id="6" name="Picture 5" descr="Scaling-RMAT-75.pdf">
            <a:extLst>
              <a:ext uri="{FF2B5EF4-FFF2-40B4-BE49-F238E27FC236}">
                <a16:creationId xmlns:a16="http://schemas.microsoft.com/office/drawing/2014/main" id="{D80D76EA-EB04-433A-8E3E-FEE50DBC32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3" y="2194560"/>
            <a:ext cx="5321178" cy="3783094"/>
          </a:xfrm>
          <a:prstGeom prst="rect">
            <a:avLst/>
          </a:prstGeom>
        </p:spPr>
      </p:pic>
    </p:spTree>
    <p:extLst>
      <p:ext uri="{BB962C8B-B14F-4D97-AF65-F5344CB8AC3E}">
        <p14:creationId xmlns:p14="http://schemas.microsoft.com/office/powerpoint/2010/main" val="51781743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13E52-95A9-4111-B7B5-162715FB2D27}"/>
              </a:ext>
            </a:extLst>
          </p:cNvPr>
          <p:cNvSpPr>
            <a:spLocks noGrp="1"/>
          </p:cNvSpPr>
          <p:nvPr>
            <p:ph type="title"/>
          </p:nvPr>
        </p:nvSpPr>
        <p:spPr/>
        <p:txBody>
          <a:bodyPr>
            <a:normAutofit/>
          </a:bodyPr>
          <a:lstStyle/>
          <a:p>
            <a:r>
              <a:rPr lang="en-US" dirty="0"/>
              <a:t>Strong scaling (real-world graphs</a:t>
            </a:r>
            <a:r>
              <a:rPr lang="en-US" dirty="0" smtClean="0"/>
              <a:t>) for SSSP</a:t>
            </a:r>
            <a:endParaRPr lang="en-US" dirty="0"/>
          </a:p>
        </p:txBody>
      </p:sp>
      <p:sp>
        <p:nvSpPr>
          <p:cNvPr id="3" name="Content Placeholder 2">
            <a:extLst>
              <a:ext uri="{FF2B5EF4-FFF2-40B4-BE49-F238E27FC236}">
                <a16:creationId xmlns:a16="http://schemas.microsoft.com/office/drawing/2014/main" id="{EA32E10A-0B4B-439E-8BA2-28F010ACFC6C}"/>
              </a:ext>
            </a:extLst>
          </p:cNvPr>
          <p:cNvSpPr>
            <a:spLocks noGrp="1"/>
          </p:cNvSpPr>
          <p:nvPr>
            <p:ph idx="1"/>
          </p:nvPr>
        </p:nvSpPr>
        <p:spPr/>
        <p:txBody>
          <a:bodyPr/>
          <a:lstStyle/>
          <a:p>
            <a:endParaRPr lang="en-US"/>
          </a:p>
        </p:txBody>
      </p:sp>
      <p:sp>
        <p:nvSpPr>
          <p:cNvPr id="7" name="Date Placeholder 6"/>
          <p:cNvSpPr>
            <a:spLocks noGrp="1"/>
          </p:cNvSpPr>
          <p:nvPr>
            <p:ph type="dt" sz="half" idx="10"/>
          </p:nvPr>
        </p:nvSpPr>
        <p:spPr/>
        <p:txBody>
          <a:bodyPr/>
          <a:lstStyle/>
          <a:p>
            <a:fld id="{19A915F0-ED58-4AF0-8922-19EE1AD5777F}" type="datetime1">
              <a:rPr lang="en-US" smtClean="0"/>
              <a:t>3/6/2020</a:t>
            </a:fld>
            <a:endParaRPr lang="en-US" dirty="0"/>
          </a:p>
        </p:txBody>
      </p:sp>
      <p:sp>
        <p:nvSpPr>
          <p:cNvPr id="9" name="Slide Number Placeholder 8"/>
          <p:cNvSpPr>
            <a:spLocks noGrp="1"/>
          </p:cNvSpPr>
          <p:nvPr>
            <p:ph type="sldNum" sz="quarter" idx="12"/>
          </p:nvPr>
        </p:nvSpPr>
        <p:spPr/>
        <p:txBody>
          <a:bodyPr/>
          <a:lstStyle/>
          <a:p>
            <a:fld id="{D45BF2F6-C993-483E-8E64-9AEDD62969A1}" type="slidenum">
              <a:rPr lang="en-US" smtClean="0"/>
              <a:pPr/>
              <a:t>14</a:t>
            </a:fld>
            <a:endParaRPr lang="en-US" dirty="0"/>
          </a:p>
        </p:txBody>
      </p:sp>
      <p:graphicFrame>
        <p:nvGraphicFramePr>
          <p:cNvPr id="5" name="Object 4">
            <a:extLst>
              <a:ext uri="{FF2B5EF4-FFF2-40B4-BE49-F238E27FC236}">
                <a16:creationId xmlns:a16="http://schemas.microsoft.com/office/drawing/2014/main" id="{58AB113A-2ABC-4EEF-A286-3B9A48B7A73D}"/>
              </a:ext>
            </a:extLst>
          </p:cNvPr>
          <p:cNvGraphicFramePr>
            <a:graphicFrameLocks noChangeAspect="1"/>
          </p:cNvGraphicFramePr>
          <p:nvPr>
            <p:extLst>
              <p:ext uri="{D42A27DB-BD31-4B8C-83A1-F6EECF244321}">
                <p14:modId xmlns:p14="http://schemas.microsoft.com/office/powerpoint/2010/main" val="2017869251"/>
              </p:ext>
            </p:extLst>
          </p:nvPr>
        </p:nvGraphicFramePr>
        <p:xfrm>
          <a:off x="838200" y="2298819"/>
          <a:ext cx="4987296" cy="3733490"/>
        </p:xfrm>
        <a:graphic>
          <a:graphicData uri="http://schemas.openxmlformats.org/presentationml/2006/ole">
            <mc:AlternateContent xmlns:mc="http://schemas.openxmlformats.org/markup-compatibility/2006">
              <mc:Choice xmlns:v="urn:schemas-microsoft-com:vml" Requires="v">
                <p:oleObj spid="_x0000_s1252" name="Acrobat Document" r:id="rId4" imgW="4114800" imgH="3429000" progId="AcroExch.Document.11">
                  <p:embed/>
                </p:oleObj>
              </mc:Choice>
              <mc:Fallback>
                <p:oleObj name="Acrobat Document" r:id="rId4" imgW="4114800" imgH="3429000" progId="AcroExch.Document.11">
                  <p:embed/>
                  <p:pic>
                    <p:nvPicPr>
                      <p:cNvPr id="7" name="Object 6">
                        <a:extLst>
                          <a:ext uri="{FF2B5EF4-FFF2-40B4-BE49-F238E27FC236}">
                            <a16:creationId xmlns:a16="http://schemas.microsoft.com/office/drawing/2014/main" id="{345F46CD-8AD6-400F-8D8D-A140AA802332}"/>
                          </a:ext>
                        </a:extLst>
                      </p:cNvPr>
                      <p:cNvPicPr/>
                      <p:nvPr/>
                    </p:nvPicPr>
                    <p:blipFill>
                      <a:blip r:embed="rId5"/>
                      <a:stretch>
                        <a:fillRect/>
                      </a:stretch>
                    </p:blipFill>
                    <p:spPr>
                      <a:xfrm>
                        <a:off x="838200" y="2298819"/>
                        <a:ext cx="4987296" cy="3733490"/>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064EB623-0AD1-4629-9F0A-3152A947119A}"/>
              </a:ext>
            </a:extLst>
          </p:cNvPr>
          <p:cNvGraphicFramePr>
            <a:graphicFrameLocks noChangeAspect="1"/>
          </p:cNvGraphicFramePr>
          <p:nvPr>
            <p:extLst>
              <p:ext uri="{D42A27DB-BD31-4B8C-83A1-F6EECF244321}">
                <p14:modId xmlns:p14="http://schemas.microsoft.com/office/powerpoint/2010/main" val="2628635678"/>
              </p:ext>
            </p:extLst>
          </p:nvPr>
        </p:nvGraphicFramePr>
        <p:xfrm>
          <a:off x="6366504" y="2194560"/>
          <a:ext cx="4987296" cy="3837753"/>
        </p:xfrm>
        <a:graphic>
          <a:graphicData uri="http://schemas.openxmlformats.org/presentationml/2006/ole">
            <mc:AlternateContent xmlns:mc="http://schemas.openxmlformats.org/markup-compatibility/2006">
              <mc:Choice xmlns:v="urn:schemas-microsoft-com:vml" Requires="v">
                <p:oleObj spid="_x0000_s1253" name="Acrobat Document" r:id="rId6" imgW="4114800" imgH="3429000" progId="AcroExch.Document.11">
                  <p:embed/>
                </p:oleObj>
              </mc:Choice>
              <mc:Fallback>
                <p:oleObj name="Acrobat Document" r:id="rId6" imgW="4114800" imgH="3429000" progId="AcroExch.Document.11">
                  <p:embed/>
                  <p:pic>
                    <p:nvPicPr>
                      <p:cNvPr id="8" name="Object 7">
                        <a:extLst>
                          <a:ext uri="{FF2B5EF4-FFF2-40B4-BE49-F238E27FC236}">
                            <a16:creationId xmlns:a16="http://schemas.microsoft.com/office/drawing/2014/main" id="{E9BEDC1C-5409-4D87-817A-2DCB211D8FA2}"/>
                          </a:ext>
                        </a:extLst>
                      </p:cNvPr>
                      <p:cNvPicPr/>
                      <p:nvPr/>
                    </p:nvPicPr>
                    <p:blipFill>
                      <a:blip r:embed="rId7"/>
                      <a:stretch>
                        <a:fillRect/>
                      </a:stretch>
                    </p:blipFill>
                    <p:spPr>
                      <a:xfrm>
                        <a:off x="6366504" y="2194560"/>
                        <a:ext cx="4987296" cy="3837753"/>
                      </a:xfrm>
                      <a:prstGeom prst="rect">
                        <a:avLst/>
                      </a:prstGeom>
                    </p:spPr>
                  </p:pic>
                </p:oleObj>
              </mc:Fallback>
            </mc:AlternateContent>
          </a:graphicData>
        </a:graphic>
      </p:graphicFrame>
    </p:spTree>
    <p:extLst>
      <p:ext uri="{BB962C8B-B14F-4D97-AF65-F5344CB8AC3E}">
        <p14:creationId xmlns:p14="http://schemas.microsoft.com/office/powerpoint/2010/main" val="81907714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2A9C5-8C37-44CF-8B49-6304187D78EE}"/>
              </a:ext>
            </a:extLst>
          </p:cNvPr>
          <p:cNvSpPr>
            <a:spLocks noGrp="1"/>
          </p:cNvSpPr>
          <p:nvPr>
            <p:ph type="title"/>
          </p:nvPr>
        </p:nvSpPr>
        <p:spPr/>
        <p:txBody>
          <a:bodyPr/>
          <a:lstStyle/>
          <a:p>
            <a:r>
              <a:rPr lang="en-US" dirty="0" smtClean="0"/>
              <a:t>Applications of dynamic </a:t>
            </a:r>
            <a:r>
              <a:rPr lang="en-US" dirty="0"/>
              <a:t>SSSP?</a:t>
            </a:r>
          </a:p>
        </p:txBody>
      </p:sp>
      <p:sp>
        <p:nvSpPr>
          <p:cNvPr id="3" name="Content Placeholder 2">
            <a:extLst>
              <a:ext uri="{FF2B5EF4-FFF2-40B4-BE49-F238E27FC236}">
                <a16:creationId xmlns:a16="http://schemas.microsoft.com/office/drawing/2014/main" id="{638796D7-B7D4-4FC4-9FD5-AE4502BFC38C}"/>
              </a:ext>
            </a:extLst>
          </p:cNvPr>
          <p:cNvSpPr>
            <a:spLocks noGrp="1"/>
          </p:cNvSpPr>
          <p:nvPr>
            <p:ph idx="1"/>
          </p:nvPr>
        </p:nvSpPr>
        <p:spPr/>
        <p:txBody>
          <a:bodyPr/>
          <a:lstStyle/>
          <a:p>
            <a:r>
              <a:rPr lang="en-US" dirty="0">
                <a:latin typeface="Comic Sans MS" panose="030F0702030302020204" pitchFamily="66" charset="0"/>
              </a:rPr>
              <a:t>Many applications</a:t>
            </a:r>
          </a:p>
          <a:p>
            <a:r>
              <a:rPr lang="en-US" dirty="0">
                <a:latin typeface="Comic Sans MS" panose="030F0702030302020204" pitchFamily="66" charset="0"/>
              </a:rPr>
              <a:t>	Maps and GPS</a:t>
            </a:r>
          </a:p>
          <a:p>
            <a:r>
              <a:rPr lang="en-US" dirty="0">
                <a:latin typeface="Comic Sans MS" panose="030F0702030302020204" pitchFamily="66" charset="0"/>
              </a:rPr>
              <a:t>	Internet routing</a:t>
            </a:r>
          </a:p>
          <a:p>
            <a:r>
              <a:rPr lang="en-US" dirty="0">
                <a:latin typeface="Comic Sans MS" panose="030F0702030302020204" pitchFamily="66" charset="0"/>
              </a:rPr>
              <a:t>	Path planning for robots</a:t>
            </a:r>
          </a:p>
          <a:p>
            <a:r>
              <a:rPr lang="en-US" dirty="0">
                <a:latin typeface="Comic Sans MS" panose="030F0702030302020204" pitchFamily="66" charset="0"/>
              </a:rPr>
              <a:t>	Discrete event simulations</a:t>
            </a:r>
          </a:p>
          <a:p>
            <a:r>
              <a:rPr lang="en-US" dirty="0">
                <a:latin typeface="Comic Sans MS" panose="030F0702030302020204" pitchFamily="66" charset="0"/>
              </a:rPr>
              <a:t>	Centrality analysis in complex networks</a:t>
            </a:r>
          </a:p>
        </p:txBody>
      </p:sp>
      <p:sp>
        <p:nvSpPr>
          <p:cNvPr id="5" name="Date Placeholder 4"/>
          <p:cNvSpPr>
            <a:spLocks noGrp="1"/>
          </p:cNvSpPr>
          <p:nvPr>
            <p:ph type="dt" sz="half" idx="10"/>
          </p:nvPr>
        </p:nvSpPr>
        <p:spPr/>
        <p:txBody>
          <a:bodyPr/>
          <a:lstStyle/>
          <a:p>
            <a:fld id="{7A22B34C-2DD9-4170-AE56-52DF4E2AC4BD}" type="datetime1">
              <a:rPr lang="en-US" smtClean="0"/>
              <a:t>3/6/2020</a:t>
            </a:fld>
            <a:endParaRPr lang="en-US" dirty="0"/>
          </a:p>
        </p:txBody>
      </p:sp>
      <p:sp>
        <p:nvSpPr>
          <p:cNvPr id="7" name="Slide Number Placeholder 6"/>
          <p:cNvSpPr>
            <a:spLocks noGrp="1"/>
          </p:cNvSpPr>
          <p:nvPr>
            <p:ph type="sldNum" sz="quarter" idx="12"/>
          </p:nvPr>
        </p:nvSpPr>
        <p:spPr/>
        <p:txBody>
          <a:bodyPr/>
          <a:lstStyle/>
          <a:p>
            <a:fld id="{D45BF2F6-C993-483E-8E64-9AEDD62969A1}" type="slidenum">
              <a:rPr lang="en-US" smtClean="0"/>
              <a:pPr/>
              <a:t>15</a:t>
            </a:fld>
            <a:endParaRPr lang="en-US" dirty="0"/>
          </a:p>
        </p:txBody>
      </p:sp>
    </p:spTree>
    <p:extLst>
      <p:ext uri="{BB962C8B-B14F-4D97-AF65-F5344CB8AC3E}">
        <p14:creationId xmlns:p14="http://schemas.microsoft.com/office/powerpoint/2010/main" val="250682311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7E142-52B4-4F99-AE6E-7CE1AE70D885}"/>
              </a:ext>
            </a:extLst>
          </p:cNvPr>
          <p:cNvSpPr>
            <a:spLocks noGrp="1"/>
          </p:cNvSpPr>
          <p:nvPr>
            <p:ph type="title"/>
          </p:nvPr>
        </p:nvSpPr>
        <p:spPr/>
        <p:txBody>
          <a:bodyPr/>
          <a:lstStyle/>
          <a:p>
            <a:r>
              <a:rPr lang="en-US" dirty="0" smtClean="0"/>
              <a:t>Conclusions</a:t>
            </a:r>
            <a:endParaRPr lang="en-US" dirty="0"/>
          </a:p>
        </p:txBody>
      </p:sp>
      <p:sp>
        <p:nvSpPr>
          <p:cNvPr id="3" name="Content Placeholder 2">
            <a:extLst>
              <a:ext uri="{FF2B5EF4-FFF2-40B4-BE49-F238E27FC236}">
                <a16:creationId xmlns:a16="http://schemas.microsoft.com/office/drawing/2014/main" id="{C666F17E-4DB9-4B93-AD2E-8B5AE828F8C3}"/>
              </a:ext>
            </a:extLst>
          </p:cNvPr>
          <p:cNvSpPr>
            <a:spLocks noGrp="1"/>
          </p:cNvSpPr>
          <p:nvPr>
            <p:ph idx="1"/>
          </p:nvPr>
        </p:nvSpPr>
        <p:spPr/>
        <p:txBody>
          <a:bodyPr>
            <a:normAutofit/>
          </a:bodyPr>
          <a:lstStyle/>
          <a:p>
            <a:r>
              <a:rPr lang="en-US" dirty="0">
                <a:latin typeface="Comic Sans MS" panose="030F0702030302020204" pitchFamily="66" charset="0"/>
              </a:rPr>
              <a:t>New shared-memory algorithm for updating </a:t>
            </a:r>
            <a:r>
              <a:rPr lang="en-US" dirty="0" smtClean="0">
                <a:latin typeface="Comic Sans MS" panose="030F0702030302020204" pitchFamily="66" charset="0"/>
              </a:rPr>
              <a:t>SSSP &amp; MST </a:t>
            </a:r>
            <a:r>
              <a:rPr lang="en-US" dirty="0">
                <a:latin typeface="Comic Sans MS" panose="030F0702030302020204" pitchFamily="66" charset="0"/>
              </a:rPr>
              <a:t>in dynamic networks</a:t>
            </a:r>
          </a:p>
          <a:p>
            <a:endParaRPr lang="en-US" dirty="0">
              <a:latin typeface="Comic Sans MS" panose="030F0702030302020204" pitchFamily="66" charset="0"/>
            </a:endParaRPr>
          </a:p>
          <a:p>
            <a:r>
              <a:rPr lang="en-US" dirty="0">
                <a:latin typeface="Comic Sans MS" panose="030F0702030302020204" pitchFamily="66" charset="0"/>
              </a:rPr>
              <a:t>Performance results demonstrate up to a 4X performance improvement over a parallel </a:t>
            </a:r>
            <a:r>
              <a:rPr lang="en-US" dirty="0" err="1">
                <a:latin typeface="Comic Sans MS" panose="030F0702030302020204" pitchFamily="66" charset="0"/>
              </a:rPr>
              <a:t>recomputation</a:t>
            </a:r>
            <a:r>
              <a:rPr lang="en-US" dirty="0">
                <a:latin typeface="Comic Sans MS" panose="030F0702030302020204" pitchFamily="66" charset="0"/>
              </a:rPr>
              <a:t>-based SSSP code</a:t>
            </a:r>
          </a:p>
          <a:p>
            <a:endParaRPr lang="en-US" dirty="0">
              <a:latin typeface="Comic Sans MS" panose="030F0702030302020204" pitchFamily="66" charset="0"/>
            </a:endParaRPr>
          </a:p>
          <a:p>
            <a:r>
              <a:rPr lang="en-US" dirty="0">
                <a:latin typeface="Comic Sans MS" panose="030F0702030302020204" pitchFamily="66" charset="0"/>
              </a:rPr>
              <a:t>Plan to extend the general approach </a:t>
            </a:r>
            <a:r>
              <a:rPr lang="en-US" dirty="0" smtClean="0">
                <a:latin typeface="Comic Sans MS" panose="030F0702030302020204" pitchFamily="66" charset="0"/>
              </a:rPr>
              <a:t>to update </a:t>
            </a:r>
            <a:r>
              <a:rPr lang="en-US" dirty="0" smtClean="0">
                <a:latin typeface="Comic Sans MS" panose="030F0702030302020204" pitchFamily="66" charset="0"/>
              </a:rPr>
              <a:t>SCC, and PageRank</a:t>
            </a:r>
            <a:endParaRPr lang="en-US" dirty="0">
              <a:latin typeface="Comic Sans MS" panose="030F0702030302020204" pitchFamily="66" charset="0"/>
            </a:endParaRPr>
          </a:p>
          <a:p>
            <a:endParaRPr lang="en-US" dirty="0">
              <a:latin typeface="Comic Sans MS" panose="030F0702030302020204" pitchFamily="66" charset="0"/>
            </a:endParaRPr>
          </a:p>
          <a:p>
            <a:r>
              <a:rPr lang="en-US" dirty="0">
                <a:latin typeface="Comic Sans MS" panose="030F0702030302020204" pitchFamily="66" charset="0"/>
              </a:rPr>
              <a:t>Future GPU and distributed-memory </a:t>
            </a:r>
            <a:r>
              <a:rPr lang="en-US" dirty="0" smtClean="0">
                <a:latin typeface="Comic Sans MS" panose="030F0702030302020204" pitchFamily="66" charset="0"/>
              </a:rPr>
              <a:t>implementations</a:t>
            </a:r>
          </a:p>
          <a:p>
            <a:r>
              <a:rPr lang="en-US" dirty="0">
                <a:solidFill>
                  <a:srgbClr val="00B050"/>
                </a:solidFill>
                <a:hlinkClick r:id="rId2"/>
              </a:rPr>
              <a:t>http://loki.ist.unomaha.edu/~</a:t>
            </a:r>
            <a:r>
              <a:rPr lang="en-US" dirty="0">
                <a:solidFill>
                  <a:srgbClr val="00B050"/>
                </a:solidFill>
                <a:hlinkClick r:id="rId2"/>
              </a:rPr>
              <a:t>sriramsrinivas/cist1300-sriramsrinivas/InClassExample/networkVisualization.html</a:t>
            </a:r>
            <a:endParaRPr lang="en-US" dirty="0">
              <a:solidFill>
                <a:srgbClr val="00B050"/>
              </a:solidFill>
            </a:endParaRPr>
          </a:p>
        </p:txBody>
      </p:sp>
      <p:sp>
        <p:nvSpPr>
          <p:cNvPr id="5" name="Date Placeholder 4"/>
          <p:cNvSpPr>
            <a:spLocks noGrp="1"/>
          </p:cNvSpPr>
          <p:nvPr>
            <p:ph type="dt" sz="half" idx="10"/>
          </p:nvPr>
        </p:nvSpPr>
        <p:spPr/>
        <p:txBody>
          <a:bodyPr/>
          <a:lstStyle/>
          <a:p>
            <a:fld id="{6BE5407E-1826-4295-84C9-AC0D0B28C982}" type="datetime1">
              <a:rPr lang="en-US" smtClean="0"/>
              <a:t>3/6/2020</a:t>
            </a:fld>
            <a:endParaRPr lang="en-US" dirty="0"/>
          </a:p>
        </p:txBody>
      </p:sp>
      <p:sp>
        <p:nvSpPr>
          <p:cNvPr id="7" name="Slide Number Placeholder 6"/>
          <p:cNvSpPr>
            <a:spLocks noGrp="1"/>
          </p:cNvSpPr>
          <p:nvPr>
            <p:ph type="sldNum" sz="quarter" idx="12"/>
          </p:nvPr>
        </p:nvSpPr>
        <p:spPr/>
        <p:txBody>
          <a:bodyPr/>
          <a:lstStyle/>
          <a:p>
            <a:fld id="{D45BF2F6-C993-483E-8E64-9AEDD62969A1}" type="slidenum">
              <a:rPr lang="en-US" smtClean="0"/>
              <a:pPr/>
              <a:t>16</a:t>
            </a:fld>
            <a:endParaRPr lang="en-US" dirty="0"/>
          </a:p>
        </p:txBody>
      </p:sp>
    </p:spTree>
    <p:extLst>
      <p:ext uri="{BB962C8B-B14F-4D97-AF65-F5344CB8AC3E}">
        <p14:creationId xmlns:p14="http://schemas.microsoft.com/office/powerpoint/2010/main" val="287258746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635D6-4E88-4370-B6CC-BDB018512821}"/>
              </a:ext>
            </a:extLst>
          </p:cNvPr>
          <p:cNvSpPr>
            <a:spLocks noGrp="1"/>
          </p:cNvSpPr>
          <p:nvPr>
            <p:ph type="title"/>
          </p:nvPr>
        </p:nvSpPr>
        <p:spPr/>
        <p:txBody>
          <a:bodyPr>
            <a:normAutofit/>
          </a:bodyPr>
          <a:lstStyle/>
          <a:p>
            <a:r>
              <a:rPr lang="en-US" dirty="0" smtClean="0"/>
              <a:t>Acknowledgments &amp; Collaborators</a:t>
            </a:r>
            <a:endParaRPr lang="en-US" dirty="0"/>
          </a:p>
        </p:txBody>
      </p:sp>
      <p:pic>
        <p:nvPicPr>
          <p:cNvPr id="5" name="Picture 2" descr="http://www.northeastern.edu/chn/images/nsf.jpg">
            <a:extLst>
              <a:ext uri="{FF2B5EF4-FFF2-40B4-BE49-F238E27FC236}">
                <a16:creationId xmlns:a16="http://schemas.microsoft.com/office/drawing/2014/main" id="{0E20A6E3-DC63-4B21-AE64-2342B5CCAA81}"/>
              </a:ext>
            </a:extLst>
          </p:cNvPr>
          <p:cNvPicPr>
            <a:picLocks noGrp="1" noChangeAspect="1" noChangeArrowheads="1"/>
          </p:cNvPicPr>
          <p:nvPr>
            <p:ph sz="half" idx="1"/>
          </p:nvPr>
        </p:nvPicPr>
        <p:blipFill>
          <a:blip r:embed="rId2" cstate="print">
            <a:extLst>
              <a:ext uri="{28A0092B-C50C-407E-A947-70E740481C1C}">
                <a14:useLocalDpi xmlns:a14="http://schemas.microsoft.com/office/drawing/2010/main" val="0"/>
              </a:ext>
            </a:extLst>
          </a:blip>
          <a:stretch>
            <a:fillRect/>
          </a:stretch>
        </p:blipFill>
        <p:spPr bwMode="auto">
          <a:xfrm>
            <a:off x="517840" y="1724890"/>
            <a:ext cx="1200143" cy="1505420"/>
          </a:xfrm>
          <a:prstGeom prst="rect">
            <a:avLst/>
          </a:prstGeom>
          <a:noFill/>
          <a:extLst>
            <a:ext uri="{909E8E84-426E-40DD-AFC4-6F175D3DCCD1}">
              <a14:hiddenFill xmlns:a14="http://schemas.microsoft.com/office/drawing/2010/main">
                <a:solidFill>
                  <a:srgbClr val="FFFFFF"/>
                </a:solidFill>
              </a14:hiddenFill>
            </a:ext>
          </a:extLst>
        </p:spPr>
      </p:pic>
      <p:sp>
        <p:nvSpPr>
          <p:cNvPr id="16" name="Content Placeholder 15"/>
          <p:cNvSpPr>
            <a:spLocks noGrp="1"/>
          </p:cNvSpPr>
          <p:nvPr>
            <p:ph sz="half" idx="2"/>
          </p:nvPr>
        </p:nvSpPr>
        <p:spPr/>
        <p:txBody>
          <a:bodyPr/>
          <a:lstStyle/>
          <a:p>
            <a:endParaRPr lang="en-US" dirty="0"/>
          </a:p>
        </p:txBody>
      </p:sp>
      <p:sp>
        <p:nvSpPr>
          <p:cNvPr id="3" name="Date Placeholder 2"/>
          <p:cNvSpPr>
            <a:spLocks noGrp="1"/>
          </p:cNvSpPr>
          <p:nvPr>
            <p:ph type="dt" sz="half" idx="10"/>
          </p:nvPr>
        </p:nvSpPr>
        <p:spPr/>
        <p:txBody>
          <a:bodyPr/>
          <a:lstStyle/>
          <a:p>
            <a:fld id="{B46F3504-6F06-4BF6-AA54-0DD6C492BDA6}" type="datetime1">
              <a:rPr lang="en-US" smtClean="0"/>
              <a:t>3/6/2020</a:t>
            </a:fld>
            <a:endParaRPr lang="en-US" dirty="0"/>
          </a:p>
        </p:txBody>
      </p:sp>
      <p:sp>
        <p:nvSpPr>
          <p:cNvPr id="11" name="Slide Number Placeholder 10"/>
          <p:cNvSpPr>
            <a:spLocks noGrp="1"/>
          </p:cNvSpPr>
          <p:nvPr>
            <p:ph type="sldNum" sz="quarter" idx="12"/>
          </p:nvPr>
        </p:nvSpPr>
        <p:spPr/>
        <p:txBody>
          <a:bodyPr/>
          <a:lstStyle/>
          <a:p>
            <a:fld id="{D45BF2F6-C993-483E-8E64-9AEDD62969A1}" type="slidenum">
              <a:rPr lang="en-US" smtClean="0"/>
              <a:pPr/>
              <a:t>17</a:t>
            </a:fld>
            <a:endParaRPr lang="en-US" dirty="0"/>
          </a:p>
        </p:txBody>
      </p:sp>
      <p:sp>
        <p:nvSpPr>
          <p:cNvPr id="6" name="object 3"/>
          <p:cNvSpPr/>
          <p:nvPr/>
        </p:nvSpPr>
        <p:spPr>
          <a:xfrm>
            <a:off x="6194274" y="2194559"/>
            <a:ext cx="2401086" cy="2838449"/>
          </a:xfrm>
          <a:prstGeom prst="rect">
            <a:avLst/>
          </a:prstGeom>
          <a:blipFill>
            <a:blip r:embed="rId3" cstate="print"/>
            <a:stretch>
              <a:fillRect/>
            </a:stretch>
          </a:blipFill>
        </p:spPr>
        <p:txBody>
          <a:bodyPr wrap="square" lIns="0" tIns="0" rIns="0" bIns="0" rtlCol="0"/>
          <a:lstStyle/>
          <a:p>
            <a:endParaRPr/>
          </a:p>
        </p:txBody>
      </p:sp>
      <p:sp>
        <p:nvSpPr>
          <p:cNvPr id="7" name="object 4"/>
          <p:cNvSpPr/>
          <p:nvPr/>
        </p:nvSpPr>
        <p:spPr>
          <a:xfrm>
            <a:off x="8670775" y="2130930"/>
            <a:ext cx="2857499" cy="2898599"/>
          </a:xfrm>
          <a:prstGeom prst="rect">
            <a:avLst/>
          </a:prstGeom>
          <a:blipFill>
            <a:blip r:embed="rId4" cstate="print"/>
            <a:stretch>
              <a:fillRect/>
            </a:stretch>
          </a:blipFill>
        </p:spPr>
        <p:txBody>
          <a:bodyPr wrap="square" lIns="0" tIns="0" rIns="0" bIns="0" rtlCol="0"/>
          <a:lstStyle/>
          <a:p>
            <a:endParaRPr/>
          </a:p>
        </p:txBody>
      </p:sp>
      <p:sp>
        <p:nvSpPr>
          <p:cNvPr id="8" name="object 5"/>
          <p:cNvSpPr txBox="1"/>
          <p:nvPr/>
        </p:nvSpPr>
        <p:spPr>
          <a:xfrm>
            <a:off x="9241677" y="5404967"/>
            <a:ext cx="1946910" cy="575945"/>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a:cs typeface="Arial"/>
              </a:rPr>
              <a:t>Dr. </a:t>
            </a:r>
            <a:r>
              <a:rPr sz="1800" b="1" spc="-5" dirty="0">
                <a:latin typeface="Calibri"/>
                <a:cs typeface="Calibri"/>
              </a:rPr>
              <a:t>Boyana</a:t>
            </a:r>
            <a:r>
              <a:rPr sz="1800" b="1" spc="-40" dirty="0">
                <a:latin typeface="Calibri"/>
                <a:cs typeface="Calibri"/>
              </a:rPr>
              <a:t> </a:t>
            </a:r>
            <a:r>
              <a:rPr sz="1800" b="1" spc="-5" dirty="0">
                <a:latin typeface="Calibri"/>
                <a:cs typeface="Calibri"/>
              </a:rPr>
              <a:t>Norris,</a:t>
            </a:r>
            <a:endParaRPr sz="1800" dirty="0">
              <a:latin typeface="Calibri"/>
              <a:cs typeface="Calibri"/>
            </a:endParaRPr>
          </a:p>
          <a:p>
            <a:pPr marL="12700">
              <a:lnSpc>
                <a:spcPct val="100000"/>
              </a:lnSpc>
              <a:spcBef>
                <a:spcPts val="15"/>
              </a:spcBef>
            </a:pPr>
            <a:r>
              <a:rPr sz="1800" u="heavy" spc="-5" dirty="0">
                <a:uFill>
                  <a:solidFill>
                    <a:srgbClr val="000000"/>
                  </a:solidFill>
                </a:uFill>
                <a:latin typeface="Calibri"/>
                <a:cs typeface="Calibri"/>
              </a:rPr>
              <a:t>University of</a:t>
            </a:r>
            <a:r>
              <a:rPr sz="1800" u="heavy" spc="-80" dirty="0">
                <a:uFill>
                  <a:solidFill>
                    <a:srgbClr val="000000"/>
                  </a:solidFill>
                </a:uFill>
                <a:latin typeface="Calibri"/>
                <a:cs typeface="Calibri"/>
              </a:rPr>
              <a:t> </a:t>
            </a:r>
            <a:r>
              <a:rPr sz="1800" u="heavy" spc="-5" dirty="0">
                <a:uFill>
                  <a:solidFill>
                    <a:srgbClr val="000000"/>
                  </a:solidFill>
                </a:uFill>
                <a:latin typeface="Calibri"/>
                <a:cs typeface="Calibri"/>
              </a:rPr>
              <a:t>Oregon</a:t>
            </a:r>
            <a:endParaRPr sz="1800" dirty="0">
              <a:latin typeface="Calibri"/>
              <a:cs typeface="Calibri"/>
            </a:endParaRPr>
          </a:p>
        </p:txBody>
      </p:sp>
      <p:sp>
        <p:nvSpPr>
          <p:cNvPr id="9" name="object 6"/>
          <p:cNvSpPr txBox="1"/>
          <p:nvPr/>
        </p:nvSpPr>
        <p:spPr>
          <a:xfrm>
            <a:off x="2873255" y="5617727"/>
            <a:ext cx="1943573" cy="575945"/>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a:cs typeface="Arial"/>
              </a:rPr>
              <a:t>Dr. </a:t>
            </a:r>
            <a:r>
              <a:rPr lang="en-US" b="1" spc="-5" dirty="0" smtClean="0">
                <a:latin typeface="Calibri"/>
                <a:cs typeface="Calibri"/>
              </a:rPr>
              <a:t>Kate Cooper</a:t>
            </a:r>
            <a:r>
              <a:rPr sz="1800" b="1" spc="-5" dirty="0" smtClean="0">
                <a:latin typeface="Calibri"/>
                <a:cs typeface="Calibri"/>
              </a:rPr>
              <a:t>,</a:t>
            </a:r>
            <a:endParaRPr sz="1800" dirty="0">
              <a:latin typeface="Calibri"/>
              <a:cs typeface="Calibri"/>
            </a:endParaRPr>
          </a:p>
          <a:p>
            <a:pPr marL="12700">
              <a:lnSpc>
                <a:spcPct val="100000"/>
              </a:lnSpc>
              <a:spcBef>
                <a:spcPts val="15"/>
              </a:spcBef>
            </a:pPr>
            <a:r>
              <a:rPr lang="en-US" u="heavy" spc="-5" dirty="0" smtClean="0">
                <a:uFill>
                  <a:solidFill>
                    <a:srgbClr val="000000"/>
                  </a:solidFill>
                </a:uFill>
                <a:latin typeface="Calibri"/>
                <a:cs typeface="Calibri"/>
              </a:rPr>
              <a:t>UNO</a:t>
            </a:r>
            <a:endParaRPr sz="1800" dirty="0">
              <a:latin typeface="Calibri"/>
              <a:cs typeface="Calibri"/>
            </a:endParaRPr>
          </a:p>
        </p:txBody>
      </p:sp>
      <p:pic>
        <p:nvPicPr>
          <p:cNvPr id="4098" name="Picture 2" descr="Profile Imag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7541" y="3753298"/>
            <a:ext cx="2127903" cy="2930115"/>
          </a:xfrm>
          <a:prstGeom prst="rect">
            <a:avLst/>
          </a:prstGeom>
          <a:noFill/>
          <a:extLst>
            <a:ext uri="{909E8E84-426E-40DD-AFC4-6F175D3DCCD1}">
              <a14:hiddenFill xmlns:a14="http://schemas.microsoft.com/office/drawing/2010/main">
                <a:solidFill>
                  <a:srgbClr val="FFFFFF"/>
                </a:solidFill>
              </a14:hiddenFill>
            </a:ext>
          </a:extLst>
        </p:spPr>
      </p:pic>
      <p:sp>
        <p:nvSpPr>
          <p:cNvPr id="12" name="object 6"/>
          <p:cNvSpPr txBox="1"/>
          <p:nvPr/>
        </p:nvSpPr>
        <p:spPr>
          <a:xfrm>
            <a:off x="6909587" y="5418659"/>
            <a:ext cx="1943573" cy="575945"/>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a:cs typeface="Arial"/>
              </a:rPr>
              <a:t>Dr. </a:t>
            </a:r>
            <a:r>
              <a:rPr sz="1800" b="1" spc="-5" dirty="0">
                <a:latin typeface="Calibri"/>
                <a:cs typeface="Calibri"/>
              </a:rPr>
              <a:t>Sajal</a:t>
            </a:r>
            <a:r>
              <a:rPr sz="1800" b="1" spc="-80" dirty="0">
                <a:latin typeface="Calibri"/>
                <a:cs typeface="Calibri"/>
              </a:rPr>
              <a:t> </a:t>
            </a:r>
            <a:r>
              <a:rPr sz="1800" b="1" spc="-5" dirty="0">
                <a:latin typeface="Calibri"/>
                <a:cs typeface="Calibri"/>
              </a:rPr>
              <a:t>Das,</a:t>
            </a:r>
            <a:endParaRPr sz="1800" dirty="0">
              <a:latin typeface="Calibri"/>
              <a:cs typeface="Calibri"/>
            </a:endParaRPr>
          </a:p>
          <a:p>
            <a:pPr marL="12700">
              <a:lnSpc>
                <a:spcPct val="100000"/>
              </a:lnSpc>
              <a:spcBef>
                <a:spcPts val="15"/>
              </a:spcBef>
            </a:pPr>
            <a:r>
              <a:rPr sz="1800" u="heavy" spc="-5" dirty="0">
                <a:uFill>
                  <a:solidFill>
                    <a:srgbClr val="000000"/>
                  </a:solidFill>
                </a:uFill>
                <a:latin typeface="Calibri"/>
                <a:cs typeface="Calibri"/>
              </a:rPr>
              <a:t>Missouri</a:t>
            </a:r>
            <a:r>
              <a:rPr sz="1800" u="heavy" spc="-50" dirty="0">
                <a:uFill>
                  <a:solidFill>
                    <a:srgbClr val="000000"/>
                  </a:solidFill>
                </a:uFill>
                <a:latin typeface="Calibri"/>
                <a:cs typeface="Calibri"/>
              </a:rPr>
              <a:t> </a:t>
            </a:r>
            <a:r>
              <a:rPr sz="1800" u="heavy" spc="-5" dirty="0">
                <a:uFill>
                  <a:solidFill>
                    <a:srgbClr val="000000"/>
                  </a:solidFill>
                </a:uFill>
                <a:latin typeface="Calibri"/>
                <a:cs typeface="Calibri"/>
              </a:rPr>
              <a:t>S&amp;T</a:t>
            </a:r>
            <a:endParaRPr sz="1800" dirty="0">
              <a:latin typeface="Calibri"/>
              <a:cs typeface="Calibri"/>
            </a:endParaRPr>
          </a:p>
        </p:txBody>
      </p:sp>
      <p:sp>
        <p:nvSpPr>
          <p:cNvPr id="4" name="TextBox 3"/>
          <p:cNvSpPr txBox="1"/>
          <p:nvPr/>
        </p:nvSpPr>
        <p:spPr>
          <a:xfrm>
            <a:off x="1986806" y="3060447"/>
            <a:ext cx="8832791" cy="369332"/>
          </a:xfrm>
          <a:prstGeom prst="rect">
            <a:avLst/>
          </a:prstGeom>
          <a:noFill/>
        </p:spPr>
        <p:txBody>
          <a:bodyPr wrap="square" rtlCol="0">
            <a:spAutoFit/>
          </a:bodyPr>
          <a:lstStyle/>
          <a:p>
            <a:r>
              <a:rPr lang="en-US" dirty="0" smtClean="0"/>
              <a:t>UNO, GRACA 2019</a:t>
            </a:r>
            <a:endParaRPr lang="en-US" dirty="0"/>
          </a:p>
        </p:txBody>
      </p:sp>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916832" y="1387298"/>
            <a:ext cx="2619375" cy="1743075"/>
          </a:xfrm>
          <a:prstGeom prst="rect">
            <a:avLst/>
          </a:prstGeom>
        </p:spPr>
      </p:pic>
    </p:spTree>
    <p:extLst>
      <p:ext uri="{BB962C8B-B14F-4D97-AF65-F5344CB8AC3E}">
        <p14:creationId xmlns:p14="http://schemas.microsoft.com/office/powerpoint/2010/main" val="320460334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13938-B437-44CE-B228-B9806F51E645}"/>
              </a:ext>
            </a:extLst>
          </p:cNvPr>
          <p:cNvSpPr>
            <a:spLocks noGrp="1"/>
          </p:cNvSpPr>
          <p:nvPr>
            <p:ph type="title"/>
          </p:nvPr>
        </p:nvSpPr>
        <p:spPr>
          <a:xfrm>
            <a:off x="1229170" y="59537"/>
            <a:ext cx="8610600" cy="1293028"/>
          </a:xfrm>
        </p:spPr>
        <p:txBody>
          <a:bodyPr/>
          <a:lstStyle/>
          <a:p>
            <a:r>
              <a:rPr lang="en-US" dirty="0"/>
              <a:t>Thank you!</a:t>
            </a:r>
          </a:p>
        </p:txBody>
      </p:sp>
      <p:sp>
        <p:nvSpPr>
          <p:cNvPr id="3" name="Content Placeholder 2">
            <a:extLst>
              <a:ext uri="{FF2B5EF4-FFF2-40B4-BE49-F238E27FC236}">
                <a16:creationId xmlns:a16="http://schemas.microsoft.com/office/drawing/2014/main" id="{299CDD59-A5A0-48E5-BC46-F09B788CA51D}"/>
              </a:ext>
            </a:extLst>
          </p:cNvPr>
          <p:cNvSpPr>
            <a:spLocks noGrp="1"/>
          </p:cNvSpPr>
          <p:nvPr>
            <p:ph idx="1"/>
          </p:nvPr>
        </p:nvSpPr>
        <p:spPr>
          <a:xfrm>
            <a:off x="154709" y="1719367"/>
            <a:ext cx="10515600" cy="4351338"/>
          </a:xfrm>
        </p:spPr>
        <p:txBody>
          <a:bodyPr>
            <a:normAutofit/>
          </a:bodyPr>
          <a:lstStyle/>
          <a:p>
            <a:endParaRPr lang="en-US" dirty="0" smtClean="0"/>
          </a:p>
          <a:p>
            <a:endParaRPr lang="en-US" dirty="0"/>
          </a:p>
          <a:p>
            <a:endParaRPr lang="en-US" dirty="0" smtClean="0"/>
          </a:p>
          <a:p>
            <a:endParaRPr lang="en-US" dirty="0"/>
          </a:p>
          <a:p>
            <a:endParaRPr lang="en-US" dirty="0" smtClean="0"/>
          </a:p>
          <a:p>
            <a:endParaRPr lang="en-US" dirty="0" smtClean="0"/>
          </a:p>
          <a:p>
            <a:r>
              <a:rPr lang="en-US" dirty="0" smtClean="0"/>
              <a:t>Questions</a:t>
            </a:r>
            <a:r>
              <a:rPr lang="en-US" dirty="0"/>
              <a:t>?</a:t>
            </a:r>
          </a:p>
          <a:p>
            <a:r>
              <a:rPr lang="en-US" dirty="0"/>
              <a:t>Corresponding author: Sriram Srinivasan, </a:t>
            </a:r>
            <a:r>
              <a:rPr lang="en-US" dirty="0">
                <a:hlinkClick r:id="rId2"/>
              </a:rPr>
              <a:t>sriramsrinivas@unomaha.edu</a:t>
            </a:r>
            <a:endParaRPr lang="en-US" dirty="0"/>
          </a:p>
          <a:p>
            <a:r>
              <a:rPr lang="en-US" u="sng" dirty="0"/>
              <a:t>github.com/</a:t>
            </a:r>
            <a:r>
              <a:rPr lang="en-US" u="sng" dirty="0" err="1"/>
              <a:t>SriramSrinivas</a:t>
            </a:r>
            <a:r>
              <a:rPr lang="en-US" u="sng" dirty="0"/>
              <a:t>/</a:t>
            </a:r>
            <a:r>
              <a:rPr lang="en-US" u="sng" dirty="0" err="1"/>
              <a:t>SriramDissertation</a:t>
            </a:r>
            <a:endParaRPr lang="en-US" u="sng" dirty="0"/>
          </a:p>
          <a:p>
            <a:endParaRPr lang="en-US" dirty="0"/>
          </a:p>
          <a:p>
            <a:endParaRPr lang="en-US" dirty="0"/>
          </a:p>
        </p:txBody>
      </p:sp>
      <p:sp>
        <p:nvSpPr>
          <p:cNvPr id="6" name="Date Placeholder 5"/>
          <p:cNvSpPr>
            <a:spLocks noGrp="1"/>
          </p:cNvSpPr>
          <p:nvPr>
            <p:ph type="dt" sz="half" idx="10"/>
          </p:nvPr>
        </p:nvSpPr>
        <p:spPr/>
        <p:txBody>
          <a:bodyPr/>
          <a:lstStyle/>
          <a:p>
            <a:fld id="{E7EF913E-614D-424E-BA09-DF6655F3D576}" type="datetime1">
              <a:rPr lang="en-US" smtClean="0"/>
              <a:t>3/6/2020</a:t>
            </a:fld>
            <a:endParaRPr lang="en-US" dirty="0"/>
          </a:p>
        </p:txBody>
      </p:sp>
      <p:sp>
        <p:nvSpPr>
          <p:cNvPr id="8" name="Slide Number Placeholder 7"/>
          <p:cNvSpPr>
            <a:spLocks noGrp="1"/>
          </p:cNvSpPr>
          <p:nvPr>
            <p:ph type="sldNum" sz="quarter" idx="12"/>
          </p:nvPr>
        </p:nvSpPr>
        <p:spPr/>
        <p:txBody>
          <a:bodyPr/>
          <a:lstStyle/>
          <a:p>
            <a:fld id="{D45BF2F6-C993-483E-8E64-9AEDD62969A1}" type="slidenum">
              <a:rPr lang="en-US" smtClean="0"/>
              <a:pPr/>
              <a:t>18</a:t>
            </a:fld>
            <a:endParaRPr lang="en-US" dirty="0"/>
          </a:p>
        </p:txBody>
      </p:sp>
      <p:sp>
        <p:nvSpPr>
          <p:cNvPr id="5" name="object 3"/>
          <p:cNvSpPr/>
          <p:nvPr/>
        </p:nvSpPr>
        <p:spPr>
          <a:xfrm>
            <a:off x="743495" y="1495387"/>
            <a:ext cx="6329218" cy="2568666"/>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90636959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mic Sans MS"/>
                <a:cs typeface="Comic Sans MS"/>
              </a:rPr>
              <a:t>Networks</a:t>
            </a:r>
            <a:endParaRPr lang="en-US" dirty="0">
              <a:latin typeface="Comic Sans MS"/>
              <a:cs typeface="Comic Sans MS"/>
            </a:endParaRPr>
          </a:p>
        </p:txBody>
      </p:sp>
      <p:sp>
        <p:nvSpPr>
          <p:cNvPr id="3" name="Content Placeholder 2"/>
          <p:cNvSpPr>
            <a:spLocks noGrp="1"/>
          </p:cNvSpPr>
          <p:nvPr>
            <p:ph idx="1"/>
          </p:nvPr>
        </p:nvSpPr>
        <p:spPr/>
        <p:txBody>
          <a:bodyPr/>
          <a:lstStyle/>
          <a:p>
            <a:r>
              <a:rPr lang="en-US" dirty="0" smtClean="0">
                <a:latin typeface="Comic Sans MS" panose="030F0702030302020204" pitchFamily="66" charset="0"/>
                <a:cs typeface="Comic Sans MS"/>
              </a:rPr>
              <a:t>Networks (graphs) are used to model interaction among entities</a:t>
            </a:r>
            <a:endParaRPr lang="en-US" dirty="0">
              <a:latin typeface="Comic Sans MS" panose="030F0702030302020204" pitchFamily="66" charset="0"/>
              <a:cs typeface="Comic Sans MS"/>
            </a:endParaRPr>
          </a:p>
        </p:txBody>
      </p:sp>
      <p:sp>
        <p:nvSpPr>
          <p:cNvPr id="8" name="Date Placeholder 7"/>
          <p:cNvSpPr>
            <a:spLocks noGrp="1"/>
          </p:cNvSpPr>
          <p:nvPr>
            <p:ph type="dt" sz="half" idx="10"/>
          </p:nvPr>
        </p:nvSpPr>
        <p:spPr/>
        <p:txBody>
          <a:bodyPr/>
          <a:lstStyle/>
          <a:p>
            <a:fld id="{41F6A1F3-BBD3-4A4B-98AD-D2D41D9A2BE1}" type="datetime1">
              <a:rPr lang="en-US" smtClean="0"/>
              <a:t>3/6/2020</a:t>
            </a:fld>
            <a:endParaRPr lang="en-US" dirty="0"/>
          </a:p>
        </p:txBody>
      </p:sp>
      <p:sp>
        <p:nvSpPr>
          <p:cNvPr id="9" name="Slide Number Placeholder 8"/>
          <p:cNvSpPr>
            <a:spLocks noGrp="1"/>
          </p:cNvSpPr>
          <p:nvPr>
            <p:ph type="sldNum" sz="quarter" idx="12"/>
          </p:nvPr>
        </p:nvSpPr>
        <p:spPr/>
        <p:txBody>
          <a:bodyPr/>
          <a:lstStyle/>
          <a:p>
            <a:fld id="{D45BF2F6-C993-483E-8E64-9AEDD62969A1}" type="slidenum">
              <a:rPr lang="en-US" smtClean="0"/>
              <a:pPr/>
              <a:t>2</a:t>
            </a:fld>
            <a:endParaRPr lang="en-US" dirty="0"/>
          </a:p>
        </p:txBody>
      </p:sp>
      <p:pic>
        <p:nvPicPr>
          <p:cNvPr id="4" name="Picture 3"/>
          <p:cNvPicPr>
            <a:picLocks noChangeAspect="1"/>
          </p:cNvPicPr>
          <p:nvPr/>
        </p:nvPicPr>
        <p:blipFill>
          <a:blip r:embed="rId2"/>
          <a:stretch>
            <a:fillRect/>
          </a:stretch>
        </p:blipFill>
        <p:spPr>
          <a:xfrm>
            <a:off x="695622" y="2854035"/>
            <a:ext cx="3028355" cy="2817091"/>
          </a:xfrm>
          <a:prstGeom prst="rect">
            <a:avLst/>
          </a:prstGeom>
        </p:spPr>
      </p:pic>
      <p:pic>
        <p:nvPicPr>
          <p:cNvPr id="5" name="Picture 4"/>
          <p:cNvPicPr>
            <a:picLocks noChangeAspect="1"/>
          </p:cNvPicPr>
          <p:nvPr/>
        </p:nvPicPr>
        <p:blipFill>
          <a:blip r:embed="rId3"/>
          <a:stretch>
            <a:fillRect/>
          </a:stretch>
        </p:blipFill>
        <p:spPr>
          <a:xfrm>
            <a:off x="4090597" y="2854035"/>
            <a:ext cx="3409330" cy="2817091"/>
          </a:xfrm>
          <a:prstGeom prst="rect">
            <a:avLst/>
          </a:prstGeom>
        </p:spPr>
      </p:pic>
      <p:pic>
        <p:nvPicPr>
          <p:cNvPr id="6" name="Picture 5"/>
          <p:cNvPicPr>
            <a:picLocks noChangeAspect="1"/>
          </p:cNvPicPr>
          <p:nvPr/>
        </p:nvPicPr>
        <p:blipFill>
          <a:blip r:embed="rId4"/>
          <a:stretch>
            <a:fillRect/>
          </a:stretch>
        </p:blipFill>
        <p:spPr>
          <a:xfrm>
            <a:off x="7878630" y="2854035"/>
            <a:ext cx="3297370" cy="2817091"/>
          </a:xfrm>
          <a:prstGeom prst="rect">
            <a:avLst/>
          </a:prstGeom>
        </p:spPr>
      </p:pic>
    </p:spTree>
    <p:extLst>
      <p:ext uri="{BB962C8B-B14F-4D97-AF65-F5344CB8AC3E}">
        <p14:creationId xmlns:p14="http://schemas.microsoft.com/office/powerpoint/2010/main" val="1976763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mic Sans MS" panose="030F0702030302020204" pitchFamily="66" charset="0"/>
                <a:cs typeface="Comic Sans MS"/>
              </a:rPr>
              <a:t>Dynamic Networks</a:t>
            </a:r>
            <a:endParaRPr lang="en-US" dirty="0">
              <a:latin typeface="Comic Sans MS" panose="030F0702030302020204" pitchFamily="66" charset="0"/>
              <a:cs typeface="Comic Sans MS"/>
            </a:endParaRPr>
          </a:p>
        </p:txBody>
      </p:sp>
      <p:sp>
        <p:nvSpPr>
          <p:cNvPr id="3" name="Content Placeholder 2"/>
          <p:cNvSpPr>
            <a:spLocks noGrp="1"/>
          </p:cNvSpPr>
          <p:nvPr>
            <p:ph idx="1"/>
          </p:nvPr>
        </p:nvSpPr>
        <p:spPr/>
        <p:txBody>
          <a:bodyPr>
            <a:normAutofit/>
          </a:bodyPr>
          <a:lstStyle/>
          <a:p>
            <a:r>
              <a:rPr lang="en-US" dirty="0" smtClean="0">
                <a:latin typeface="Comic Sans MS" panose="030F0702030302020204" pitchFamily="66" charset="0"/>
                <a:cs typeface="Comic Sans MS"/>
              </a:rPr>
              <a:t>Analyzing properties of the networks can help in understanding the characteristics of the underlying systems</a:t>
            </a:r>
          </a:p>
          <a:p>
            <a:pPr lvl="1"/>
            <a:r>
              <a:rPr lang="en-US" dirty="0" smtClean="0">
                <a:latin typeface="Comic Sans MS" panose="030F0702030302020204" pitchFamily="66" charset="0"/>
                <a:cs typeface="Comic Sans MS"/>
              </a:rPr>
              <a:t>Communities indicate groups of friends in social networks</a:t>
            </a:r>
          </a:p>
          <a:p>
            <a:pPr lvl="1"/>
            <a:r>
              <a:rPr lang="en-US" dirty="0" smtClean="0">
                <a:latin typeface="Comic Sans MS" panose="030F0702030302020204" pitchFamily="66" charset="0"/>
                <a:cs typeface="Comic Sans MS"/>
              </a:rPr>
              <a:t>High centrality vertices indicate in important proteins in PPI networks</a:t>
            </a:r>
          </a:p>
          <a:p>
            <a:pPr lvl="1"/>
            <a:endParaRPr lang="en-US" dirty="0" smtClean="0">
              <a:latin typeface="Comic Sans MS" panose="030F0702030302020204" pitchFamily="66" charset="0"/>
              <a:cs typeface="Comic Sans MS"/>
            </a:endParaRPr>
          </a:p>
          <a:p>
            <a:r>
              <a:rPr lang="en-US" dirty="0" smtClean="0">
                <a:latin typeface="Comic Sans MS" panose="030F0702030302020204" pitchFamily="66" charset="0"/>
                <a:cs typeface="Comic Sans MS"/>
              </a:rPr>
              <a:t>Networks can evolve with time, so the properties of the dynamic networks have to be updated</a:t>
            </a:r>
          </a:p>
          <a:p>
            <a:endParaRPr lang="en-US" dirty="0" smtClean="0">
              <a:latin typeface="Comic Sans MS" panose="030F0702030302020204" pitchFamily="66" charset="0"/>
              <a:cs typeface="Comic Sans MS"/>
            </a:endParaRPr>
          </a:p>
          <a:p>
            <a:r>
              <a:rPr lang="en-US" dirty="0" smtClean="0">
                <a:latin typeface="Comic Sans MS" panose="030F0702030302020204" pitchFamily="66" charset="0"/>
                <a:cs typeface="Comic Sans MS"/>
              </a:rPr>
              <a:t>Goal: </a:t>
            </a:r>
            <a:r>
              <a:rPr lang="en-US" dirty="0" smtClean="0">
                <a:solidFill>
                  <a:srgbClr val="FF6600"/>
                </a:solidFill>
                <a:latin typeface="Comic Sans MS" panose="030F0702030302020204" pitchFamily="66" charset="0"/>
                <a:cs typeface="Comic Sans MS"/>
              </a:rPr>
              <a:t>Update only the part of the network affected by the change,</a:t>
            </a:r>
            <a:r>
              <a:rPr lang="en-US" dirty="0" smtClean="0">
                <a:latin typeface="Comic Sans MS" panose="030F0702030302020204" pitchFamily="66" charset="0"/>
                <a:cs typeface="Comic Sans MS"/>
              </a:rPr>
              <a:t> rather than </a:t>
            </a:r>
            <a:r>
              <a:rPr lang="en-US" dirty="0" err="1" smtClean="0">
                <a:latin typeface="Comic Sans MS" panose="030F0702030302020204" pitchFamily="66" charset="0"/>
                <a:cs typeface="Comic Sans MS"/>
              </a:rPr>
              <a:t>recomputing</a:t>
            </a:r>
            <a:r>
              <a:rPr lang="en-US" dirty="0" smtClean="0">
                <a:latin typeface="Comic Sans MS" panose="030F0702030302020204" pitchFamily="66" charset="0"/>
                <a:cs typeface="Comic Sans MS"/>
              </a:rPr>
              <a:t> from scratch</a:t>
            </a:r>
          </a:p>
        </p:txBody>
      </p:sp>
      <p:sp>
        <p:nvSpPr>
          <p:cNvPr id="4" name="Date Placeholder 3"/>
          <p:cNvSpPr>
            <a:spLocks noGrp="1"/>
          </p:cNvSpPr>
          <p:nvPr>
            <p:ph type="dt" sz="half" idx="10"/>
          </p:nvPr>
        </p:nvSpPr>
        <p:spPr/>
        <p:txBody>
          <a:bodyPr/>
          <a:lstStyle/>
          <a:p>
            <a:fld id="{D3A7B4F5-8416-49A6-905F-406DB78B9C02}" type="datetime1">
              <a:rPr lang="en-US" smtClean="0"/>
              <a:t>3/6/2020</a:t>
            </a:fld>
            <a:endParaRPr lang="en-US" dirty="0"/>
          </a:p>
        </p:txBody>
      </p:sp>
      <p:sp>
        <p:nvSpPr>
          <p:cNvPr id="5" name="Slide Number Placeholder 4"/>
          <p:cNvSpPr>
            <a:spLocks noGrp="1"/>
          </p:cNvSpPr>
          <p:nvPr>
            <p:ph type="sldNum" sz="quarter" idx="12"/>
          </p:nvPr>
        </p:nvSpPr>
        <p:spPr/>
        <p:txBody>
          <a:bodyPr/>
          <a:lstStyle/>
          <a:p>
            <a:fld id="{D45BF2F6-C993-483E-8E64-9AEDD62969A1}" type="slidenum">
              <a:rPr lang="en-US" smtClean="0"/>
              <a:pPr/>
              <a:t>3</a:t>
            </a:fld>
            <a:endParaRPr lang="en-US" dirty="0"/>
          </a:p>
        </p:txBody>
      </p:sp>
    </p:spTree>
    <p:extLst>
      <p:ext uri="{BB962C8B-B14F-4D97-AF65-F5344CB8AC3E}">
        <p14:creationId xmlns:p14="http://schemas.microsoft.com/office/powerpoint/2010/main" val="39821060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0" y="296383"/>
            <a:ext cx="12192000" cy="509541"/>
          </a:xfrm>
          <a:prstGeom prst="rect">
            <a:avLst/>
          </a:prstGeom>
        </p:spPr>
        <p:txBody>
          <a:bodyPr vert="horz" wrap="square" lIns="0" tIns="16933" rIns="0" bIns="0" rtlCol="0" anchor="ctr">
            <a:spAutoFit/>
          </a:bodyPr>
          <a:lstStyle/>
          <a:p>
            <a:pPr marL="16933" algn="ctr">
              <a:lnSpc>
                <a:spcPct val="100000"/>
              </a:lnSpc>
              <a:spcBef>
                <a:spcPts val="133"/>
              </a:spcBef>
            </a:pPr>
            <a:r>
              <a:rPr lang="en-US" sz="3200" dirty="0">
                <a:latin typeface="Comic Sans MS" panose="030F0702030302020204" pitchFamily="66" charset="0"/>
                <a:cs typeface="Comic Sans MS"/>
              </a:rPr>
              <a:t>Dynamic </a:t>
            </a:r>
            <a:r>
              <a:rPr lang="en-US" sz="3200" dirty="0" smtClean="0">
                <a:latin typeface="Comic Sans MS" panose="030F0702030302020204" pitchFamily="66" charset="0"/>
                <a:cs typeface="Comic Sans MS"/>
              </a:rPr>
              <a:t>Networks Visualization</a:t>
            </a:r>
            <a:endParaRPr sz="3200" dirty="0"/>
          </a:p>
        </p:txBody>
      </p:sp>
      <p:pic>
        <p:nvPicPr>
          <p:cNvPr id="5" name="0F0419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51527" y="1040823"/>
            <a:ext cx="8839200" cy="4610100"/>
          </a:xfrm>
          <a:prstGeom prst="rect">
            <a:avLst/>
          </a:prstGeom>
        </p:spPr>
      </p:pic>
      <p:sp>
        <p:nvSpPr>
          <p:cNvPr id="6" name="TextBox 5"/>
          <p:cNvSpPr txBox="1"/>
          <p:nvPr/>
        </p:nvSpPr>
        <p:spPr>
          <a:xfrm>
            <a:off x="905164" y="6086764"/>
            <a:ext cx="10326254" cy="646331"/>
          </a:xfrm>
          <a:prstGeom prst="rect">
            <a:avLst/>
          </a:prstGeom>
          <a:noFill/>
        </p:spPr>
        <p:txBody>
          <a:bodyPr wrap="square" rtlCol="0">
            <a:spAutoFit/>
          </a:bodyPr>
          <a:lstStyle/>
          <a:p>
            <a:r>
              <a:rPr lang="en-US" dirty="0" smtClean="0">
                <a:latin typeface="Comic Sans MS" panose="030F0702030302020204" pitchFamily="66" charset="0"/>
              </a:rPr>
              <a:t>** Simulation was designed using R &amp; d3.js  (work still in progress to visualize real-world dynamic networks) ** </a:t>
            </a:r>
            <a:endParaRPr lang="en-US" dirty="0">
              <a:latin typeface="Comic Sans MS" panose="030F0702030302020204" pitchFamily="66" charset="0"/>
            </a:endParaRPr>
          </a:p>
        </p:txBody>
      </p:sp>
    </p:spTree>
    <p:extLst>
      <p:ext uri="{BB962C8B-B14F-4D97-AF65-F5344CB8AC3E}">
        <p14:creationId xmlns:p14="http://schemas.microsoft.com/office/powerpoint/2010/main" val="56908250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4584" y="72817"/>
            <a:ext cx="8610600" cy="1293028"/>
          </a:xfrm>
        </p:spPr>
        <p:txBody>
          <a:bodyPr/>
          <a:lstStyle/>
          <a:p>
            <a:r>
              <a:rPr lang="en-US" dirty="0" smtClean="0">
                <a:latin typeface="Comic Sans MS"/>
                <a:cs typeface="Comic Sans MS"/>
              </a:rPr>
              <a:t>Graph </a:t>
            </a:r>
            <a:r>
              <a:rPr lang="en-US" dirty="0" smtClean="0">
                <a:latin typeface="Comic Sans MS"/>
                <a:cs typeface="Comic Sans MS"/>
              </a:rPr>
              <a:t> </a:t>
            </a:r>
            <a:r>
              <a:rPr lang="en-US" dirty="0" smtClean="0">
                <a:latin typeface="Comic Sans MS"/>
                <a:cs typeface="Comic Sans MS"/>
              </a:rPr>
              <a:t>Properties</a:t>
            </a:r>
            <a:endParaRPr lang="en-US" dirty="0">
              <a:latin typeface="Comic Sans MS"/>
              <a:cs typeface="Comic Sans MS"/>
            </a:endParaRPr>
          </a:p>
        </p:txBody>
      </p:sp>
      <p:sp>
        <p:nvSpPr>
          <p:cNvPr id="3" name="Content Placeholder 2"/>
          <p:cNvSpPr>
            <a:spLocks noGrp="1"/>
          </p:cNvSpPr>
          <p:nvPr>
            <p:ph sz="half" idx="1"/>
          </p:nvPr>
        </p:nvSpPr>
        <p:spPr>
          <a:xfrm>
            <a:off x="747251" y="1620791"/>
            <a:ext cx="4627407" cy="4718304"/>
          </a:xfrm>
        </p:spPr>
        <p:txBody>
          <a:bodyPr>
            <a:normAutofit lnSpcReduction="10000"/>
          </a:bodyPr>
          <a:lstStyle/>
          <a:p>
            <a:r>
              <a:rPr lang="en-US" dirty="0" smtClean="0">
                <a:solidFill>
                  <a:srgbClr val="FF6600"/>
                </a:solidFill>
                <a:latin typeface="Comic Sans MS"/>
                <a:cs typeface="Comic Sans MS"/>
              </a:rPr>
              <a:t>Minimum Weighted Spanning Tree (MST)</a:t>
            </a:r>
          </a:p>
          <a:p>
            <a:pPr lvl="1">
              <a:spcBef>
                <a:spcPts val="480"/>
              </a:spcBef>
            </a:pPr>
            <a:r>
              <a:rPr lang="en-US" dirty="0">
                <a:latin typeface="Comic Sans MS"/>
                <a:cs typeface="Comic Sans MS"/>
              </a:rPr>
              <a:t>Select a subset of edges from an undirected weighted graph (V,E), such that </a:t>
            </a:r>
          </a:p>
          <a:p>
            <a:pPr lvl="1">
              <a:spcBef>
                <a:spcPts val="480"/>
              </a:spcBef>
            </a:pPr>
            <a:r>
              <a:rPr lang="en-US" dirty="0">
                <a:latin typeface="Comic Sans MS"/>
                <a:cs typeface="Comic Sans MS"/>
              </a:rPr>
              <a:t>(</a:t>
            </a:r>
            <a:r>
              <a:rPr lang="en-US" dirty="0" err="1">
                <a:latin typeface="Comic Sans MS"/>
                <a:cs typeface="Comic Sans MS"/>
              </a:rPr>
              <a:t>i</a:t>
            </a:r>
            <a:r>
              <a:rPr lang="en-US" dirty="0">
                <a:latin typeface="Comic Sans MS"/>
                <a:cs typeface="Comic Sans MS"/>
              </a:rPr>
              <a:t>) all the vertices are connected </a:t>
            </a:r>
          </a:p>
          <a:p>
            <a:pPr lvl="1">
              <a:spcBef>
                <a:spcPts val="480"/>
              </a:spcBef>
            </a:pPr>
            <a:r>
              <a:rPr lang="en-US" dirty="0">
                <a:solidFill>
                  <a:schemeClr val="tx2"/>
                </a:solidFill>
                <a:latin typeface="Comic Sans MS"/>
                <a:cs typeface="Comic Sans MS"/>
              </a:rPr>
              <a:t>(ii) </a:t>
            </a:r>
            <a:r>
              <a:rPr lang="en-US" dirty="0">
                <a:latin typeface="Comic Sans MS"/>
                <a:cs typeface="Comic Sans MS"/>
              </a:rPr>
              <a:t>the sum of the total edges is minimized</a:t>
            </a:r>
          </a:p>
          <a:p>
            <a:endParaRPr lang="en-US" dirty="0" smtClean="0">
              <a:latin typeface="Comic Sans MS"/>
              <a:cs typeface="Comic Sans MS"/>
            </a:endParaRPr>
          </a:p>
          <a:p>
            <a:pPr lvl="1"/>
            <a:endParaRPr lang="en-US" dirty="0" smtClean="0">
              <a:latin typeface="Comic Sans MS"/>
              <a:cs typeface="Comic Sans MS"/>
            </a:endParaRPr>
          </a:p>
          <a:p>
            <a:r>
              <a:rPr lang="en-US" dirty="0" smtClean="0">
                <a:solidFill>
                  <a:srgbClr val="FF6600"/>
                </a:solidFill>
                <a:latin typeface="Comic Sans MS"/>
                <a:cs typeface="Comic Sans MS"/>
              </a:rPr>
              <a:t>Single Source Shortest Path (SSSP)</a:t>
            </a:r>
          </a:p>
          <a:p>
            <a:pPr lvl="1"/>
            <a:r>
              <a:rPr lang="en-US" dirty="0" smtClean="0">
                <a:latin typeface="Comic Sans MS"/>
                <a:cs typeface="Comic Sans MS"/>
              </a:rPr>
              <a:t>Find the shortest distance of all vertices from a given source vertex</a:t>
            </a:r>
            <a:endParaRPr lang="en-US" dirty="0">
              <a:latin typeface="Comic Sans MS"/>
              <a:cs typeface="Comic Sans MS"/>
            </a:endParaRPr>
          </a:p>
        </p:txBody>
      </p:sp>
      <p:sp>
        <p:nvSpPr>
          <p:cNvPr id="4" name="Date Placeholder 3"/>
          <p:cNvSpPr>
            <a:spLocks noGrp="1"/>
          </p:cNvSpPr>
          <p:nvPr>
            <p:ph type="dt" sz="half" idx="10"/>
          </p:nvPr>
        </p:nvSpPr>
        <p:spPr/>
        <p:txBody>
          <a:bodyPr/>
          <a:lstStyle/>
          <a:p>
            <a:fld id="{0219F5F3-5FBB-4EDC-A6E3-033A5E10283B}" type="datetime1">
              <a:rPr lang="en-US" smtClean="0"/>
              <a:t>3/6/2020</a:t>
            </a:fld>
            <a:endParaRPr lang="en-US"/>
          </a:p>
        </p:txBody>
      </p:sp>
      <p:sp>
        <p:nvSpPr>
          <p:cNvPr id="47" name="Slide Number Placeholder 46"/>
          <p:cNvSpPr>
            <a:spLocks noGrp="1"/>
          </p:cNvSpPr>
          <p:nvPr>
            <p:ph type="sldNum" sz="quarter" idx="12"/>
          </p:nvPr>
        </p:nvSpPr>
        <p:spPr/>
        <p:txBody>
          <a:bodyPr/>
          <a:lstStyle/>
          <a:p>
            <a:fld id="{16E6F63F-8BD9-8D40-8122-0A1D7E266670}" type="slidenum">
              <a:rPr lang="en-US" smtClean="0"/>
              <a:t>5</a:t>
            </a:fld>
            <a:endParaRPr lang="en-US"/>
          </a:p>
        </p:txBody>
      </p:sp>
      <p:grpSp>
        <p:nvGrpSpPr>
          <p:cNvPr id="5" name="Group 4"/>
          <p:cNvGrpSpPr/>
          <p:nvPr/>
        </p:nvGrpSpPr>
        <p:grpSpPr>
          <a:xfrm>
            <a:off x="8227520" y="490521"/>
            <a:ext cx="2373314" cy="1972562"/>
            <a:chOff x="1289434" y="1888704"/>
            <a:chExt cx="2373314" cy="1972562"/>
          </a:xfrm>
        </p:grpSpPr>
        <p:grpSp>
          <p:nvGrpSpPr>
            <p:cNvPr id="6" name="Group 5"/>
            <p:cNvGrpSpPr/>
            <p:nvPr/>
          </p:nvGrpSpPr>
          <p:grpSpPr>
            <a:xfrm>
              <a:off x="1424902" y="1888704"/>
              <a:ext cx="2237846" cy="1972562"/>
              <a:chOff x="1336034" y="404108"/>
              <a:chExt cx="4337988" cy="3274385"/>
            </a:xfrm>
          </p:grpSpPr>
          <p:cxnSp>
            <p:nvCxnSpPr>
              <p:cNvPr id="16" name="Straight Connector 15"/>
              <p:cNvCxnSpPr/>
              <p:nvPr/>
            </p:nvCxnSpPr>
            <p:spPr>
              <a:xfrm flipV="1">
                <a:off x="1632931" y="874261"/>
                <a:ext cx="956666" cy="89075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17" name="Isosceles Triangle 16"/>
              <p:cNvSpPr/>
              <p:nvPr/>
            </p:nvSpPr>
            <p:spPr>
              <a:xfrm rot="5400000">
                <a:off x="3999417" y="1904894"/>
                <a:ext cx="1253606" cy="1501812"/>
              </a:xfrm>
              <a:prstGeom prst="triangle">
                <a:avLst>
                  <a:gd name="adj" fmla="val 44737"/>
                </a:avLst>
              </a:prstGeom>
              <a:noFill/>
              <a:ln w="38100" cmpd="sng">
                <a:solidFill>
                  <a:srgbClr val="FD1CE8"/>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1632931" y="1765017"/>
                <a:ext cx="2243218" cy="1633054"/>
              </a:xfrm>
              <a:prstGeom prst="rect">
                <a:avLst/>
              </a:prstGeom>
              <a:noFill/>
              <a:ln w="57150" cmpd="sng">
                <a:solidFill>
                  <a:srgbClr val="FD1CE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Oval 18"/>
              <p:cNvSpPr/>
              <p:nvPr/>
            </p:nvSpPr>
            <p:spPr>
              <a:xfrm>
                <a:off x="3579252" y="1550576"/>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C</a:t>
                </a:r>
              </a:p>
            </p:txBody>
          </p:sp>
          <p:sp>
            <p:nvSpPr>
              <p:cNvPr id="20" name="Oval 19"/>
              <p:cNvSpPr/>
              <p:nvPr/>
            </p:nvSpPr>
            <p:spPr>
              <a:xfrm>
                <a:off x="1336034" y="1501089"/>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B</a:t>
                </a:r>
              </a:p>
            </p:txBody>
          </p:sp>
          <p:sp>
            <p:nvSpPr>
              <p:cNvPr id="21" name="Oval 20"/>
              <p:cNvSpPr/>
              <p:nvPr/>
            </p:nvSpPr>
            <p:spPr>
              <a:xfrm>
                <a:off x="1336034" y="3134143"/>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D</a:t>
                </a:r>
              </a:p>
            </p:txBody>
          </p:sp>
          <p:sp>
            <p:nvSpPr>
              <p:cNvPr id="22" name="Oval 21"/>
              <p:cNvSpPr/>
              <p:nvPr/>
            </p:nvSpPr>
            <p:spPr>
              <a:xfrm>
                <a:off x="3599700" y="3150638"/>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E</a:t>
                </a:r>
              </a:p>
            </p:txBody>
          </p:sp>
          <p:sp>
            <p:nvSpPr>
              <p:cNvPr id="23" name="Oval 22"/>
              <p:cNvSpPr/>
              <p:nvPr/>
            </p:nvSpPr>
            <p:spPr>
              <a:xfrm>
                <a:off x="5080229" y="2280318"/>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F</a:t>
                </a:r>
              </a:p>
            </p:txBody>
          </p:sp>
          <p:sp>
            <p:nvSpPr>
              <p:cNvPr id="24" name="Oval 23"/>
              <p:cNvSpPr/>
              <p:nvPr/>
            </p:nvSpPr>
            <p:spPr>
              <a:xfrm>
                <a:off x="2268851" y="404108"/>
                <a:ext cx="593793" cy="527854"/>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A</a:t>
                </a:r>
              </a:p>
            </p:txBody>
          </p:sp>
        </p:grpSp>
        <p:cxnSp>
          <p:nvCxnSpPr>
            <p:cNvPr id="7" name="Straight Connector 6"/>
            <p:cNvCxnSpPr/>
            <p:nvPr/>
          </p:nvCxnSpPr>
          <p:spPr>
            <a:xfrm>
              <a:off x="2038068" y="2206695"/>
              <a:ext cx="527553" cy="482178"/>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1578063" y="2193709"/>
              <a:ext cx="372533" cy="369332"/>
            </a:xfrm>
            <a:prstGeom prst="rect">
              <a:avLst/>
            </a:prstGeom>
            <a:noFill/>
          </p:spPr>
          <p:txBody>
            <a:bodyPr wrap="square" rtlCol="0">
              <a:spAutoFit/>
            </a:bodyPr>
            <a:lstStyle/>
            <a:p>
              <a:r>
                <a:rPr lang="en-US" b="1" dirty="0"/>
                <a:t>1</a:t>
              </a:r>
            </a:p>
          </p:txBody>
        </p:sp>
        <p:sp>
          <p:nvSpPr>
            <p:cNvPr id="9" name="TextBox 8"/>
            <p:cNvSpPr txBox="1"/>
            <p:nvPr/>
          </p:nvSpPr>
          <p:spPr>
            <a:xfrm>
              <a:off x="2246647" y="2189528"/>
              <a:ext cx="372533" cy="369332"/>
            </a:xfrm>
            <a:prstGeom prst="rect">
              <a:avLst/>
            </a:prstGeom>
            <a:noFill/>
          </p:spPr>
          <p:txBody>
            <a:bodyPr wrap="square" rtlCol="0">
              <a:spAutoFit/>
            </a:bodyPr>
            <a:lstStyle/>
            <a:p>
              <a:r>
                <a:rPr lang="en-US" b="1" dirty="0"/>
                <a:t>4</a:t>
              </a:r>
            </a:p>
          </p:txBody>
        </p:sp>
        <p:sp>
          <p:nvSpPr>
            <p:cNvPr id="10" name="TextBox 9"/>
            <p:cNvSpPr txBox="1"/>
            <p:nvPr/>
          </p:nvSpPr>
          <p:spPr>
            <a:xfrm>
              <a:off x="1906116" y="2394696"/>
              <a:ext cx="372533" cy="369332"/>
            </a:xfrm>
            <a:prstGeom prst="rect">
              <a:avLst/>
            </a:prstGeom>
            <a:noFill/>
          </p:spPr>
          <p:txBody>
            <a:bodyPr wrap="square" rtlCol="0">
              <a:spAutoFit/>
            </a:bodyPr>
            <a:lstStyle/>
            <a:p>
              <a:r>
                <a:rPr lang="en-US" b="1" dirty="0"/>
                <a:t>2</a:t>
              </a:r>
            </a:p>
          </p:txBody>
        </p:sp>
        <p:sp>
          <p:nvSpPr>
            <p:cNvPr id="11" name="TextBox 10"/>
            <p:cNvSpPr txBox="1"/>
            <p:nvPr/>
          </p:nvSpPr>
          <p:spPr>
            <a:xfrm>
              <a:off x="1289434" y="2967227"/>
              <a:ext cx="372533" cy="369332"/>
            </a:xfrm>
            <a:prstGeom prst="rect">
              <a:avLst/>
            </a:prstGeom>
            <a:noFill/>
          </p:spPr>
          <p:txBody>
            <a:bodyPr wrap="square" rtlCol="0">
              <a:spAutoFit/>
            </a:bodyPr>
            <a:lstStyle/>
            <a:p>
              <a:r>
                <a:rPr lang="en-US" b="1" dirty="0"/>
                <a:t>2</a:t>
              </a:r>
            </a:p>
          </p:txBody>
        </p:sp>
        <p:sp>
          <p:nvSpPr>
            <p:cNvPr id="12" name="TextBox 11"/>
            <p:cNvSpPr txBox="1"/>
            <p:nvPr/>
          </p:nvSpPr>
          <p:spPr>
            <a:xfrm>
              <a:off x="1950596" y="3323002"/>
              <a:ext cx="372533" cy="369332"/>
            </a:xfrm>
            <a:prstGeom prst="rect">
              <a:avLst/>
            </a:prstGeom>
            <a:noFill/>
          </p:spPr>
          <p:txBody>
            <a:bodyPr wrap="square" rtlCol="0">
              <a:spAutoFit/>
            </a:bodyPr>
            <a:lstStyle/>
            <a:p>
              <a:r>
                <a:rPr lang="en-US" b="1" dirty="0"/>
                <a:t>1</a:t>
              </a:r>
            </a:p>
          </p:txBody>
        </p:sp>
        <p:sp>
          <p:nvSpPr>
            <p:cNvPr id="13" name="TextBox 12"/>
            <p:cNvSpPr txBox="1"/>
            <p:nvPr/>
          </p:nvSpPr>
          <p:spPr>
            <a:xfrm>
              <a:off x="2432913" y="2988636"/>
              <a:ext cx="372533" cy="369332"/>
            </a:xfrm>
            <a:prstGeom prst="rect">
              <a:avLst/>
            </a:prstGeom>
            <a:noFill/>
          </p:spPr>
          <p:txBody>
            <a:bodyPr wrap="square" rtlCol="0">
              <a:spAutoFit/>
            </a:bodyPr>
            <a:lstStyle/>
            <a:p>
              <a:r>
                <a:rPr lang="en-US" b="1" dirty="0"/>
                <a:t>2</a:t>
              </a:r>
            </a:p>
          </p:txBody>
        </p:sp>
        <p:sp>
          <p:nvSpPr>
            <p:cNvPr id="14" name="TextBox 13"/>
            <p:cNvSpPr txBox="1"/>
            <p:nvPr/>
          </p:nvSpPr>
          <p:spPr>
            <a:xfrm>
              <a:off x="2957846" y="2682907"/>
              <a:ext cx="372533" cy="369332"/>
            </a:xfrm>
            <a:prstGeom prst="rect">
              <a:avLst/>
            </a:prstGeom>
            <a:noFill/>
          </p:spPr>
          <p:txBody>
            <a:bodyPr wrap="square" rtlCol="0">
              <a:spAutoFit/>
            </a:bodyPr>
            <a:lstStyle/>
            <a:p>
              <a:r>
                <a:rPr lang="en-US" b="1" dirty="0"/>
                <a:t>2</a:t>
              </a:r>
            </a:p>
          </p:txBody>
        </p:sp>
        <p:sp>
          <p:nvSpPr>
            <p:cNvPr id="15" name="TextBox 14"/>
            <p:cNvSpPr txBox="1"/>
            <p:nvPr/>
          </p:nvSpPr>
          <p:spPr>
            <a:xfrm>
              <a:off x="3012273" y="3370376"/>
              <a:ext cx="372533" cy="369332"/>
            </a:xfrm>
            <a:prstGeom prst="rect">
              <a:avLst/>
            </a:prstGeom>
            <a:noFill/>
          </p:spPr>
          <p:txBody>
            <a:bodyPr wrap="square" rtlCol="0">
              <a:spAutoFit/>
            </a:bodyPr>
            <a:lstStyle/>
            <a:p>
              <a:r>
                <a:rPr lang="en-US" b="1" dirty="0"/>
                <a:t>2</a:t>
              </a:r>
            </a:p>
          </p:txBody>
        </p:sp>
      </p:grpSp>
      <p:grpSp>
        <p:nvGrpSpPr>
          <p:cNvPr id="25" name="Group 24"/>
          <p:cNvGrpSpPr/>
          <p:nvPr/>
        </p:nvGrpSpPr>
        <p:grpSpPr>
          <a:xfrm>
            <a:off x="6218265" y="2031779"/>
            <a:ext cx="2373314" cy="1972562"/>
            <a:chOff x="3241605" y="4871402"/>
            <a:chExt cx="2373314" cy="1972562"/>
          </a:xfrm>
        </p:grpSpPr>
        <p:sp>
          <p:nvSpPr>
            <p:cNvPr id="26" name="Oval 25"/>
            <p:cNvSpPr/>
            <p:nvPr/>
          </p:nvSpPr>
          <p:spPr>
            <a:xfrm>
              <a:off x="3377073" y="6516036"/>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D</a:t>
              </a:r>
            </a:p>
          </p:txBody>
        </p:sp>
        <p:sp>
          <p:nvSpPr>
            <p:cNvPr id="27" name="Oval 26"/>
            <p:cNvSpPr/>
            <p:nvPr/>
          </p:nvSpPr>
          <p:spPr>
            <a:xfrm>
              <a:off x="4534286" y="5562060"/>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C</a:t>
              </a:r>
            </a:p>
          </p:txBody>
        </p:sp>
        <p:sp>
          <p:nvSpPr>
            <p:cNvPr id="28" name="Oval 27"/>
            <p:cNvSpPr/>
            <p:nvPr/>
          </p:nvSpPr>
          <p:spPr>
            <a:xfrm>
              <a:off x="4544835" y="6525972"/>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E</a:t>
              </a:r>
            </a:p>
          </p:txBody>
        </p:sp>
        <p:sp>
          <p:nvSpPr>
            <p:cNvPr id="29" name="Oval 28"/>
            <p:cNvSpPr/>
            <p:nvPr/>
          </p:nvSpPr>
          <p:spPr>
            <a:xfrm>
              <a:off x="5308598" y="6001672"/>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F</a:t>
              </a:r>
            </a:p>
          </p:txBody>
        </p:sp>
        <p:sp>
          <p:nvSpPr>
            <p:cNvPr id="30" name="Oval 29"/>
            <p:cNvSpPr/>
            <p:nvPr/>
          </p:nvSpPr>
          <p:spPr>
            <a:xfrm>
              <a:off x="3858287" y="4871402"/>
              <a:ext cx="306321" cy="317991"/>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A</a:t>
              </a:r>
            </a:p>
          </p:txBody>
        </p:sp>
        <p:grpSp>
          <p:nvGrpSpPr>
            <p:cNvPr id="31" name="Group 30"/>
            <p:cNvGrpSpPr/>
            <p:nvPr/>
          </p:nvGrpSpPr>
          <p:grpSpPr>
            <a:xfrm>
              <a:off x="3445146" y="5154633"/>
              <a:ext cx="578605" cy="536611"/>
              <a:chOff x="3564304" y="2548413"/>
              <a:chExt cx="578605" cy="536611"/>
            </a:xfrm>
          </p:grpSpPr>
          <p:cxnSp>
            <p:nvCxnSpPr>
              <p:cNvPr id="45" name="Straight Connector 44"/>
              <p:cNvCxnSpPr/>
              <p:nvPr/>
            </p:nvCxnSpPr>
            <p:spPr>
              <a:xfrm flipV="1">
                <a:off x="3649392" y="2548413"/>
                <a:ext cx="493517" cy="536611"/>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3564304" y="2570187"/>
                <a:ext cx="372533" cy="369332"/>
              </a:xfrm>
              <a:prstGeom prst="rect">
                <a:avLst/>
              </a:prstGeom>
              <a:noFill/>
            </p:spPr>
            <p:txBody>
              <a:bodyPr wrap="square" rtlCol="0">
                <a:spAutoFit/>
              </a:bodyPr>
              <a:lstStyle/>
              <a:p>
                <a:r>
                  <a:rPr lang="en-US" b="1" dirty="0"/>
                  <a:t>1</a:t>
                </a:r>
              </a:p>
            </p:txBody>
          </p:sp>
        </p:grpSp>
        <p:sp>
          <p:nvSpPr>
            <p:cNvPr id="32" name="Oval 31"/>
            <p:cNvSpPr/>
            <p:nvPr/>
          </p:nvSpPr>
          <p:spPr>
            <a:xfrm>
              <a:off x="3377073" y="5532248"/>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B</a:t>
              </a:r>
            </a:p>
          </p:txBody>
        </p:sp>
        <p:grpSp>
          <p:nvGrpSpPr>
            <p:cNvPr id="33" name="Group 32"/>
            <p:cNvGrpSpPr/>
            <p:nvPr/>
          </p:nvGrpSpPr>
          <p:grpSpPr>
            <a:xfrm>
              <a:off x="3241605" y="5850240"/>
              <a:ext cx="372533" cy="665796"/>
              <a:chOff x="3360763" y="3244020"/>
              <a:chExt cx="372533" cy="665796"/>
            </a:xfrm>
          </p:grpSpPr>
          <p:sp>
            <p:nvSpPr>
              <p:cNvPr id="43" name="TextBox 42"/>
              <p:cNvSpPr txBox="1"/>
              <p:nvPr/>
            </p:nvSpPr>
            <p:spPr>
              <a:xfrm>
                <a:off x="3360763" y="3343705"/>
                <a:ext cx="372533" cy="369332"/>
              </a:xfrm>
              <a:prstGeom prst="rect">
                <a:avLst/>
              </a:prstGeom>
              <a:noFill/>
            </p:spPr>
            <p:txBody>
              <a:bodyPr wrap="square" rtlCol="0">
                <a:spAutoFit/>
              </a:bodyPr>
              <a:lstStyle/>
              <a:p>
                <a:r>
                  <a:rPr lang="en-US" b="1" dirty="0"/>
                  <a:t>2</a:t>
                </a:r>
              </a:p>
            </p:txBody>
          </p:sp>
          <p:cxnSp>
            <p:nvCxnSpPr>
              <p:cNvPr id="44" name="Straight Connector 43"/>
              <p:cNvCxnSpPr>
                <a:stCxn id="32" idx="4"/>
                <a:endCxn id="26" idx="0"/>
              </p:cNvCxnSpPr>
              <p:nvPr/>
            </p:nvCxnSpPr>
            <p:spPr>
              <a:xfrm>
                <a:off x="3649392" y="3244020"/>
                <a:ext cx="0" cy="66579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nvGrpSpPr>
            <p:cNvPr id="34" name="Group 33"/>
            <p:cNvGrpSpPr/>
            <p:nvPr/>
          </p:nvGrpSpPr>
          <p:grpSpPr>
            <a:xfrm>
              <a:off x="3683394" y="6305700"/>
              <a:ext cx="861441" cy="379268"/>
              <a:chOff x="3802552" y="3699480"/>
              <a:chExt cx="861441" cy="379268"/>
            </a:xfrm>
          </p:grpSpPr>
          <p:sp>
            <p:nvSpPr>
              <p:cNvPr id="41" name="TextBox 40"/>
              <p:cNvSpPr txBox="1"/>
              <p:nvPr/>
            </p:nvSpPr>
            <p:spPr>
              <a:xfrm>
                <a:off x="4021925" y="3699480"/>
                <a:ext cx="372533" cy="369332"/>
              </a:xfrm>
              <a:prstGeom prst="rect">
                <a:avLst/>
              </a:prstGeom>
              <a:noFill/>
            </p:spPr>
            <p:txBody>
              <a:bodyPr wrap="square" rtlCol="0">
                <a:spAutoFit/>
              </a:bodyPr>
              <a:lstStyle/>
              <a:p>
                <a:r>
                  <a:rPr lang="en-US" b="1" dirty="0"/>
                  <a:t>1</a:t>
                </a:r>
              </a:p>
            </p:txBody>
          </p:sp>
          <p:cxnSp>
            <p:nvCxnSpPr>
              <p:cNvPr id="42" name="Straight Connector 41"/>
              <p:cNvCxnSpPr>
                <a:endCxn id="28" idx="2"/>
              </p:cNvCxnSpPr>
              <p:nvPr/>
            </p:nvCxnSpPr>
            <p:spPr>
              <a:xfrm>
                <a:off x="3802552" y="4068812"/>
                <a:ext cx="861441" cy="993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nvGrpSpPr>
            <p:cNvPr id="35" name="Group 34"/>
            <p:cNvGrpSpPr/>
            <p:nvPr/>
          </p:nvGrpSpPr>
          <p:grpSpPr>
            <a:xfrm>
              <a:off x="4806296" y="6273095"/>
              <a:ext cx="547162" cy="449311"/>
              <a:chOff x="4925454" y="3666875"/>
              <a:chExt cx="547162" cy="449311"/>
            </a:xfrm>
          </p:grpSpPr>
          <p:sp>
            <p:nvSpPr>
              <p:cNvPr id="39" name="TextBox 38"/>
              <p:cNvSpPr txBox="1"/>
              <p:nvPr/>
            </p:nvSpPr>
            <p:spPr>
              <a:xfrm>
                <a:off x="5083602" y="3746854"/>
                <a:ext cx="372533" cy="369332"/>
              </a:xfrm>
              <a:prstGeom prst="rect">
                <a:avLst/>
              </a:prstGeom>
              <a:noFill/>
            </p:spPr>
            <p:txBody>
              <a:bodyPr wrap="square" rtlCol="0">
                <a:spAutoFit/>
              </a:bodyPr>
              <a:lstStyle/>
              <a:p>
                <a:r>
                  <a:rPr lang="en-US" b="1" dirty="0"/>
                  <a:t>2</a:t>
                </a:r>
              </a:p>
            </p:txBody>
          </p:sp>
          <p:cxnSp>
            <p:nvCxnSpPr>
              <p:cNvPr id="40" name="Straight Connector 39"/>
              <p:cNvCxnSpPr>
                <a:stCxn id="28" idx="7"/>
                <a:endCxn id="29" idx="3"/>
              </p:cNvCxnSpPr>
              <p:nvPr/>
            </p:nvCxnSpPr>
            <p:spPr>
              <a:xfrm flipV="1">
                <a:off x="4925454" y="3666875"/>
                <a:ext cx="547162" cy="29944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nvGrpSpPr>
            <p:cNvPr id="36" name="Group 35"/>
            <p:cNvGrpSpPr/>
            <p:nvPr/>
          </p:nvGrpSpPr>
          <p:grpSpPr>
            <a:xfrm>
              <a:off x="3683394" y="5363355"/>
              <a:ext cx="850892" cy="369332"/>
              <a:chOff x="3802552" y="2757135"/>
              <a:chExt cx="850892" cy="369332"/>
            </a:xfrm>
          </p:grpSpPr>
          <p:sp>
            <p:nvSpPr>
              <p:cNvPr id="37" name="TextBox 36"/>
              <p:cNvSpPr txBox="1"/>
              <p:nvPr/>
            </p:nvSpPr>
            <p:spPr>
              <a:xfrm>
                <a:off x="4021925" y="2757135"/>
                <a:ext cx="372533" cy="369332"/>
              </a:xfrm>
              <a:prstGeom prst="rect">
                <a:avLst/>
              </a:prstGeom>
              <a:noFill/>
            </p:spPr>
            <p:txBody>
              <a:bodyPr wrap="square" rtlCol="0">
                <a:spAutoFit/>
              </a:bodyPr>
              <a:lstStyle/>
              <a:p>
                <a:r>
                  <a:rPr lang="en-US" b="1" dirty="0"/>
                  <a:t>2</a:t>
                </a:r>
              </a:p>
            </p:txBody>
          </p:sp>
          <p:cxnSp>
            <p:nvCxnSpPr>
              <p:cNvPr id="38" name="Straight Connector 37"/>
              <p:cNvCxnSpPr>
                <a:stCxn id="32" idx="6"/>
              </p:cNvCxnSpPr>
              <p:nvPr/>
            </p:nvCxnSpPr>
            <p:spPr>
              <a:xfrm flipV="1">
                <a:off x="3802552" y="3064022"/>
                <a:ext cx="850892" cy="21002"/>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grpSp>
        <p:nvGrpSpPr>
          <p:cNvPr id="67" name="Group 66"/>
          <p:cNvGrpSpPr/>
          <p:nvPr/>
        </p:nvGrpSpPr>
        <p:grpSpPr>
          <a:xfrm>
            <a:off x="6022010" y="4780706"/>
            <a:ext cx="2373314" cy="1972562"/>
            <a:chOff x="3241605" y="4871402"/>
            <a:chExt cx="2373314" cy="1972562"/>
          </a:xfrm>
        </p:grpSpPr>
        <p:sp>
          <p:nvSpPr>
            <p:cNvPr id="68" name="Oval 67"/>
            <p:cNvSpPr/>
            <p:nvPr/>
          </p:nvSpPr>
          <p:spPr>
            <a:xfrm>
              <a:off x="3377073" y="6516036"/>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D</a:t>
              </a:r>
            </a:p>
          </p:txBody>
        </p:sp>
        <p:sp>
          <p:nvSpPr>
            <p:cNvPr id="69" name="Oval 68"/>
            <p:cNvSpPr/>
            <p:nvPr/>
          </p:nvSpPr>
          <p:spPr>
            <a:xfrm>
              <a:off x="4534286" y="5562060"/>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C</a:t>
              </a:r>
            </a:p>
          </p:txBody>
        </p:sp>
        <p:sp>
          <p:nvSpPr>
            <p:cNvPr id="70" name="Oval 69"/>
            <p:cNvSpPr/>
            <p:nvPr/>
          </p:nvSpPr>
          <p:spPr>
            <a:xfrm>
              <a:off x="4544835" y="6525972"/>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E</a:t>
              </a:r>
            </a:p>
          </p:txBody>
        </p:sp>
        <p:sp>
          <p:nvSpPr>
            <p:cNvPr id="71" name="Oval 70"/>
            <p:cNvSpPr/>
            <p:nvPr/>
          </p:nvSpPr>
          <p:spPr>
            <a:xfrm>
              <a:off x="5308598" y="6001672"/>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F</a:t>
              </a:r>
            </a:p>
          </p:txBody>
        </p:sp>
        <p:sp>
          <p:nvSpPr>
            <p:cNvPr id="72" name="Oval 71"/>
            <p:cNvSpPr/>
            <p:nvPr/>
          </p:nvSpPr>
          <p:spPr>
            <a:xfrm>
              <a:off x="3858287" y="4871402"/>
              <a:ext cx="306321" cy="317991"/>
            </a:xfrm>
            <a:prstGeom prst="ellipse">
              <a:avLst/>
            </a:prstGeom>
            <a:solidFill>
              <a:srgbClr val="AD8F67"/>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A</a:t>
              </a:r>
            </a:p>
          </p:txBody>
        </p:sp>
        <p:grpSp>
          <p:nvGrpSpPr>
            <p:cNvPr id="73" name="Group 72"/>
            <p:cNvGrpSpPr/>
            <p:nvPr/>
          </p:nvGrpSpPr>
          <p:grpSpPr>
            <a:xfrm>
              <a:off x="3445146" y="5154633"/>
              <a:ext cx="578605" cy="536611"/>
              <a:chOff x="3564304" y="2548413"/>
              <a:chExt cx="578605" cy="536611"/>
            </a:xfrm>
          </p:grpSpPr>
          <p:cxnSp>
            <p:nvCxnSpPr>
              <p:cNvPr id="87" name="Straight Connector 86"/>
              <p:cNvCxnSpPr/>
              <p:nvPr/>
            </p:nvCxnSpPr>
            <p:spPr>
              <a:xfrm flipV="1">
                <a:off x="3649392" y="2548413"/>
                <a:ext cx="493517" cy="536611"/>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88" name="TextBox 87"/>
              <p:cNvSpPr txBox="1"/>
              <p:nvPr/>
            </p:nvSpPr>
            <p:spPr>
              <a:xfrm>
                <a:off x="3564304" y="2570187"/>
                <a:ext cx="372533" cy="369332"/>
              </a:xfrm>
              <a:prstGeom prst="rect">
                <a:avLst/>
              </a:prstGeom>
              <a:noFill/>
            </p:spPr>
            <p:txBody>
              <a:bodyPr wrap="square" rtlCol="0">
                <a:spAutoFit/>
              </a:bodyPr>
              <a:lstStyle/>
              <a:p>
                <a:r>
                  <a:rPr lang="en-US" b="1" dirty="0"/>
                  <a:t>1</a:t>
                </a:r>
              </a:p>
            </p:txBody>
          </p:sp>
        </p:grpSp>
        <p:sp>
          <p:nvSpPr>
            <p:cNvPr id="74" name="Oval 73"/>
            <p:cNvSpPr/>
            <p:nvPr/>
          </p:nvSpPr>
          <p:spPr>
            <a:xfrm>
              <a:off x="3377073" y="5532248"/>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B</a:t>
              </a:r>
            </a:p>
          </p:txBody>
        </p:sp>
        <p:grpSp>
          <p:nvGrpSpPr>
            <p:cNvPr id="75" name="Group 74"/>
            <p:cNvGrpSpPr/>
            <p:nvPr/>
          </p:nvGrpSpPr>
          <p:grpSpPr>
            <a:xfrm>
              <a:off x="3241605" y="5850240"/>
              <a:ext cx="372533" cy="665796"/>
              <a:chOff x="3360763" y="3244020"/>
              <a:chExt cx="372533" cy="665796"/>
            </a:xfrm>
          </p:grpSpPr>
          <p:sp>
            <p:nvSpPr>
              <p:cNvPr id="85" name="TextBox 84"/>
              <p:cNvSpPr txBox="1"/>
              <p:nvPr/>
            </p:nvSpPr>
            <p:spPr>
              <a:xfrm>
                <a:off x="3360763" y="3343705"/>
                <a:ext cx="372533" cy="369332"/>
              </a:xfrm>
              <a:prstGeom prst="rect">
                <a:avLst/>
              </a:prstGeom>
              <a:noFill/>
            </p:spPr>
            <p:txBody>
              <a:bodyPr wrap="square" rtlCol="0">
                <a:spAutoFit/>
              </a:bodyPr>
              <a:lstStyle/>
              <a:p>
                <a:r>
                  <a:rPr lang="en-US" b="1" dirty="0"/>
                  <a:t>2</a:t>
                </a:r>
              </a:p>
            </p:txBody>
          </p:sp>
          <p:cxnSp>
            <p:nvCxnSpPr>
              <p:cNvPr id="86" name="Straight Connector 85"/>
              <p:cNvCxnSpPr>
                <a:stCxn id="74" idx="4"/>
                <a:endCxn id="68" idx="0"/>
              </p:cNvCxnSpPr>
              <p:nvPr/>
            </p:nvCxnSpPr>
            <p:spPr>
              <a:xfrm>
                <a:off x="3649392" y="3244020"/>
                <a:ext cx="0" cy="66579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nvGrpSpPr>
            <p:cNvPr id="76" name="Group 75"/>
            <p:cNvGrpSpPr/>
            <p:nvPr/>
          </p:nvGrpSpPr>
          <p:grpSpPr>
            <a:xfrm>
              <a:off x="3683394" y="6305700"/>
              <a:ext cx="861441" cy="379268"/>
              <a:chOff x="3802552" y="3699480"/>
              <a:chExt cx="861441" cy="379268"/>
            </a:xfrm>
          </p:grpSpPr>
          <p:sp>
            <p:nvSpPr>
              <p:cNvPr id="83" name="TextBox 82"/>
              <p:cNvSpPr txBox="1"/>
              <p:nvPr/>
            </p:nvSpPr>
            <p:spPr>
              <a:xfrm>
                <a:off x="4021925" y="3699480"/>
                <a:ext cx="372533" cy="369332"/>
              </a:xfrm>
              <a:prstGeom prst="rect">
                <a:avLst/>
              </a:prstGeom>
              <a:noFill/>
            </p:spPr>
            <p:txBody>
              <a:bodyPr wrap="square" rtlCol="0">
                <a:spAutoFit/>
              </a:bodyPr>
              <a:lstStyle/>
              <a:p>
                <a:r>
                  <a:rPr lang="en-US" b="1" dirty="0"/>
                  <a:t>1</a:t>
                </a:r>
              </a:p>
            </p:txBody>
          </p:sp>
          <p:cxnSp>
            <p:nvCxnSpPr>
              <p:cNvPr id="84" name="Straight Connector 83"/>
              <p:cNvCxnSpPr>
                <a:endCxn id="70" idx="2"/>
              </p:cNvCxnSpPr>
              <p:nvPr/>
            </p:nvCxnSpPr>
            <p:spPr>
              <a:xfrm>
                <a:off x="3802552" y="4068812"/>
                <a:ext cx="861441" cy="993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nvGrpSpPr>
            <p:cNvPr id="78" name="Group 77"/>
            <p:cNvGrpSpPr/>
            <p:nvPr/>
          </p:nvGrpSpPr>
          <p:grpSpPr>
            <a:xfrm>
              <a:off x="3683394" y="5363355"/>
              <a:ext cx="850892" cy="369332"/>
              <a:chOff x="3802552" y="2757135"/>
              <a:chExt cx="850892" cy="369332"/>
            </a:xfrm>
          </p:grpSpPr>
          <p:sp>
            <p:nvSpPr>
              <p:cNvPr id="79" name="TextBox 78"/>
              <p:cNvSpPr txBox="1"/>
              <p:nvPr/>
            </p:nvSpPr>
            <p:spPr>
              <a:xfrm>
                <a:off x="4021925" y="2757135"/>
                <a:ext cx="372533" cy="369332"/>
              </a:xfrm>
              <a:prstGeom prst="rect">
                <a:avLst/>
              </a:prstGeom>
              <a:noFill/>
            </p:spPr>
            <p:txBody>
              <a:bodyPr wrap="square" rtlCol="0">
                <a:spAutoFit/>
              </a:bodyPr>
              <a:lstStyle/>
              <a:p>
                <a:r>
                  <a:rPr lang="en-US" b="1" dirty="0"/>
                  <a:t>2</a:t>
                </a:r>
              </a:p>
            </p:txBody>
          </p:sp>
          <p:cxnSp>
            <p:nvCxnSpPr>
              <p:cNvPr id="80" name="Straight Connector 79"/>
              <p:cNvCxnSpPr>
                <a:stCxn id="74" idx="6"/>
              </p:cNvCxnSpPr>
              <p:nvPr/>
            </p:nvCxnSpPr>
            <p:spPr>
              <a:xfrm flipV="1">
                <a:off x="3802552" y="3064022"/>
                <a:ext cx="850892" cy="21002"/>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cxnSp>
        <p:nvCxnSpPr>
          <p:cNvPr id="90" name="Straight Connector 89"/>
          <p:cNvCxnSpPr>
            <a:stCxn id="69" idx="6"/>
            <a:endCxn id="71" idx="1"/>
          </p:cNvCxnSpPr>
          <p:nvPr/>
        </p:nvCxnSpPr>
        <p:spPr>
          <a:xfrm>
            <a:off x="7621013" y="5630361"/>
            <a:ext cx="512851" cy="327185"/>
          </a:xfrm>
          <a:prstGeom prst="line">
            <a:avLst/>
          </a:prstGeom>
          <a:ln w="57150" cmpd="sng">
            <a:solidFill>
              <a:srgbClr val="F731E4"/>
            </a:solidFill>
          </a:ln>
        </p:spPr>
        <p:style>
          <a:lnRef idx="2">
            <a:schemeClr val="accent1"/>
          </a:lnRef>
          <a:fillRef idx="0">
            <a:schemeClr val="accent1"/>
          </a:fillRef>
          <a:effectRef idx="1">
            <a:schemeClr val="accent1"/>
          </a:effectRef>
          <a:fontRef idx="minor">
            <a:schemeClr val="tx1"/>
          </a:fontRef>
        </p:style>
      </p:cxnSp>
      <p:sp>
        <p:nvSpPr>
          <p:cNvPr id="91" name="TextBox 90"/>
          <p:cNvSpPr txBox="1"/>
          <p:nvPr/>
        </p:nvSpPr>
        <p:spPr>
          <a:xfrm>
            <a:off x="7782957" y="5437219"/>
            <a:ext cx="372533" cy="369332"/>
          </a:xfrm>
          <a:prstGeom prst="rect">
            <a:avLst/>
          </a:prstGeom>
          <a:noFill/>
        </p:spPr>
        <p:txBody>
          <a:bodyPr wrap="square" rtlCol="0">
            <a:spAutoFit/>
          </a:bodyPr>
          <a:lstStyle/>
          <a:p>
            <a:r>
              <a:rPr lang="en-US" b="1" dirty="0"/>
              <a:t>2</a:t>
            </a:r>
          </a:p>
        </p:txBody>
      </p:sp>
      <p:sp>
        <p:nvSpPr>
          <p:cNvPr id="93" name="TextBox 92"/>
          <p:cNvSpPr txBox="1"/>
          <p:nvPr/>
        </p:nvSpPr>
        <p:spPr>
          <a:xfrm>
            <a:off x="8189080" y="3749663"/>
            <a:ext cx="2055311" cy="369332"/>
          </a:xfrm>
          <a:prstGeom prst="rect">
            <a:avLst/>
          </a:prstGeom>
          <a:noFill/>
        </p:spPr>
        <p:txBody>
          <a:bodyPr wrap="square" rtlCol="0">
            <a:spAutoFit/>
          </a:bodyPr>
          <a:lstStyle/>
          <a:p>
            <a:r>
              <a:rPr lang="en-US" dirty="0">
                <a:solidFill>
                  <a:srgbClr val="FF6600"/>
                </a:solidFill>
              </a:rPr>
              <a:t>MST: Key Edges</a:t>
            </a:r>
          </a:p>
        </p:txBody>
      </p:sp>
      <p:sp>
        <p:nvSpPr>
          <p:cNvPr id="94" name="TextBox 93"/>
          <p:cNvSpPr txBox="1"/>
          <p:nvPr/>
        </p:nvSpPr>
        <p:spPr>
          <a:xfrm>
            <a:off x="8395325" y="6383936"/>
            <a:ext cx="2055311" cy="369332"/>
          </a:xfrm>
          <a:prstGeom prst="rect">
            <a:avLst/>
          </a:prstGeom>
          <a:noFill/>
        </p:spPr>
        <p:txBody>
          <a:bodyPr wrap="square" rtlCol="0">
            <a:spAutoFit/>
          </a:bodyPr>
          <a:lstStyle/>
          <a:p>
            <a:r>
              <a:rPr lang="en-US" dirty="0">
                <a:solidFill>
                  <a:srgbClr val="FF6600"/>
                </a:solidFill>
              </a:rPr>
              <a:t>SSSP: Key Edges</a:t>
            </a:r>
          </a:p>
        </p:txBody>
      </p:sp>
    </p:spTree>
    <p:extLst>
      <p:ext uri="{BB962C8B-B14F-4D97-AF65-F5344CB8AC3E}">
        <p14:creationId xmlns:p14="http://schemas.microsoft.com/office/powerpoint/2010/main" val="33773422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748CC3-5889-4140-A9DA-80ABE514C3A7}"/>
              </a:ext>
            </a:extLst>
          </p:cNvPr>
          <p:cNvSpPr>
            <a:spLocks noGrp="1"/>
          </p:cNvSpPr>
          <p:nvPr>
            <p:ph type="title"/>
          </p:nvPr>
        </p:nvSpPr>
        <p:spPr/>
        <p:txBody>
          <a:bodyPr/>
          <a:lstStyle/>
          <a:p>
            <a:r>
              <a:rPr lang="en-US" dirty="0"/>
              <a:t>The naïve approach</a:t>
            </a:r>
          </a:p>
        </p:txBody>
      </p:sp>
      <p:sp>
        <p:nvSpPr>
          <p:cNvPr id="3" name="Content Placeholder 2">
            <a:extLst>
              <a:ext uri="{FF2B5EF4-FFF2-40B4-BE49-F238E27FC236}">
                <a16:creationId xmlns:a16="http://schemas.microsoft.com/office/drawing/2014/main" id="{A1F950A6-E42B-4C5A-898E-6772D2BDF3E4}"/>
              </a:ext>
            </a:extLst>
          </p:cNvPr>
          <p:cNvSpPr>
            <a:spLocks noGrp="1"/>
          </p:cNvSpPr>
          <p:nvPr>
            <p:ph idx="1"/>
          </p:nvPr>
        </p:nvSpPr>
        <p:spPr/>
        <p:txBody>
          <a:bodyPr>
            <a:normAutofit/>
          </a:bodyPr>
          <a:lstStyle/>
          <a:p>
            <a:r>
              <a:rPr lang="en-US" dirty="0">
                <a:latin typeface="Comic Sans MS" panose="030F0702030302020204" pitchFamily="66" charset="0"/>
              </a:rPr>
              <a:t>Recompute from scratch</a:t>
            </a:r>
          </a:p>
          <a:p>
            <a:r>
              <a:rPr lang="en-US" dirty="0">
                <a:latin typeface="Comic Sans MS" panose="030F0702030302020204" pitchFamily="66" charset="0"/>
              </a:rPr>
              <a:t>	Generate new graph after updates, perform </a:t>
            </a:r>
            <a:r>
              <a:rPr lang="en-US" dirty="0" smtClean="0">
                <a:latin typeface="Comic Sans MS" panose="030F0702030302020204" pitchFamily="66" charset="0"/>
              </a:rPr>
              <a:t>SSSP, MST </a:t>
            </a:r>
            <a:r>
              <a:rPr lang="en-US" dirty="0">
                <a:latin typeface="Comic Sans MS" panose="030F0702030302020204" pitchFamily="66" charset="0"/>
              </a:rPr>
              <a:t>again</a:t>
            </a:r>
          </a:p>
          <a:p>
            <a:endParaRPr lang="en-US" dirty="0">
              <a:latin typeface="Comic Sans MS" panose="030F0702030302020204" pitchFamily="66" charset="0"/>
            </a:endParaRPr>
          </a:p>
          <a:p>
            <a:r>
              <a:rPr lang="en-US" dirty="0">
                <a:latin typeface="Comic Sans MS" panose="030F0702030302020204" pitchFamily="66" charset="0"/>
              </a:rPr>
              <a:t>Can we do better than recomputing from scratch?</a:t>
            </a:r>
          </a:p>
        </p:txBody>
      </p:sp>
      <p:sp>
        <p:nvSpPr>
          <p:cNvPr id="5" name="Date Placeholder 4"/>
          <p:cNvSpPr>
            <a:spLocks noGrp="1"/>
          </p:cNvSpPr>
          <p:nvPr>
            <p:ph type="dt" sz="half" idx="10"/>
          </p:nvPr>
        </p:nvSpPr>
        <p:spPr/>
        <p:txBody>
          <a:bodyPr/>
          <a:lstStyle/>
          <a:p>
            <a:fld id="{919174CE-35B7-4112-B38F-F0FBA8567440}" type="datetime1">
              <a:rPr lang="en-US" smtClean="0"/>
              <a:t>3/6/2020</a:t>
            </a:fld>
            <a:endParaRPr lang="en-US" dirty="0"/>
          </a:p>
        </p:txBody>
      </p:sp>
      <p:sp>
        <p:nvSpPr>
          <p:cNvPr id="7" name="Slide Number Placeholder 6"/>
          <p:cNvSpPr>
            <a:spLocks noGrp="1"/>
          </p:cNvSpPr>
          <p:nvPr>
            <p:ph type="sldNum" sz="quarter" idx="12"/>
          </p:nvPr>
        </p:nvSpPr>
        <p:spPr/>
        <p:txBody>
          <a:bodyPr/>
          <a:lstStyle/>
          <a:p>
            <a:fld id="{D45BF2F6-C993-483E-8E64-9AEDD62969A1}" type="slidenum">
              <a:rPr lang="en-US" smtClean="0"/>
              <a:pPr/>
              <a:t>6</a:t>
            </a:fld>
            <a:endParaRPr lang="en-US" dirty="0"/>
          </a:p>
        </p:txBody>
      </p:sp>
    </p:spTree>
    <p:extLst>
      <p:ext uri="{BB962C8B-B14F-4D97-AF65-F5344CB8AC3E}">
        <p14:creationId xmlns:p14="http://schemas.microsoft.com/office/powerpoint/2010/main" val="175040392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6B178-5FED-431B-B7AE-30B70DEF6F6D}"/>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8EF94871-B902-4E03-A66C-8A84361B940C}"/>
              </a:ext>
            </a:extLst>
          </p:cNvPr>
          <p:cNvSpPr>
            <a:spLocks noGrp="1"/>
          </p:cNvSpPr>
          <p:nvPr>
            <p:ph idx="1"/>
          </p:nvPr>
        </p:nvSpPr>
        <p:spPr/>
        <p:txBody>
          <a:bodyPr>
            <a:normAutofit/>
          </a:bodyPr>
          <a:lstStyle/>
          <a:p>
            <a:endParaRPr lang="en-US" dirty="0">
              <a:latin typeface="Comic Sans MS" panose="030F0702030302020204" pitchFamily="66" charset="0"/>
            </a:endParaRPr>
          </a:p>
          <a:p>
            <a:r>
              <a:rPr lang="en-US" dirty="0">
                <a:latin typeface="Comic Sans MS" panose="030F0702030302020204" pitchFamily="66" charset="0"/>
              </a:rPr>
              <a:t>Libraries for dynamic data/graph analysis</a:t>
            </a:r>
          </a:p>
          <a:p>
            <a:r>
              <a:rPr lang="en-US" dirty="0">
                <a:latin typeface="Comic Sans MS" panose="030F0702030302020204" pitchFamily="66" charset="0"/>
              </a:rPr>
              <a:t>	e.g., Sandia PHISH, Georgia Tech Stinger</a:t>
            </a:r>
          </a:p>
          <a:p>
            <a:r>
              <a:rPr lang="en-US" dirty="0" smtClean="0">
                <a:latin typeface="Comic Sans MS" panose="030F0702030302020204" pitchFamily="66" charset="0"/>
              </a:rPr>
              <a:t>Dynamic </a:t>
            </a:r>
            <a:r>
              <a:rPr lang="en-US" dirty="0">
                <a:latin typeface="Comic Sans MS" panose="030F0702030302020204" pitchFamily="66" charset="0"/>
              </a:rPr>
              <a:t>graph algorithms</a:t>
            </a:r>
          </a:p>
          <a:p>
            <a:r>
              <a:rPr lang="en-US" dirty="0">
                <a:latin typeface="Comic Sans MS" panose="030F0702030302020204" pitchFamily="66" charset="0"/>
              </a:rPr>
              <a:t>	e.g., </a:t>
            </a:r>
            <a:r>
              <a:rPr lang="en-US" dirty="0" err="1" smtClean="0">
                <a:latin typeface="Comic Sans MS" panose="030F0702030302020204" pitchFamily="66" charset="0"/>
              </a:rPr>
              <a:t>Ramalingam</a:t>
            </a:r>
            <a:r>
              <a:rPr lang="en-US" dirty="0" smtClean="0">
                <a:latin typeface="Comic Sans MS" panose="030F0702030302020204" pitchFamily="66" charset="0"/>
              </a:rPr>
              <a:t>-Reps, </a:t>
            </a:r>
            <a:r>
              <a:rPr lang="en-US" dirty="0" err="1" smtClean="0">
                <a:latin typeface="Comic Sans MS" panose="030F0702030302020204" pitchFamily="66" charset="0"/>
              </a:rPr>
              <a:t>Narvez</a:t>
            </a:r>
            <a:r>
              <a:rPr lang="en-US" dirty="0" smtClean="0">
                <a:latin typeface="Comic Sans MS" panose="030F0702030302020204" pitchFamily="66" charset="0"/>
              </a:rPr>
              <a:t> et al.</a:t>
            </a:r>
          </a:p>
          <a:p>
            <a:r>
              <a:rPr lang="en-US" dirty="0">
                <a:latin typeface="Comic Sans MS" panose="030F0702030302020204" pitchFamily="66" charset="0"/>
              </a:rPr>
              <a:t>Parallel algorithms, implementations for SSSP in static graphs</a:t>
            </a:r>
          </a:p>
          <a:p>
            <a:r>
              <a:rPr lang="en-US" dirty="0">
                <a:latin typeface="Comic Sans MS" panose="030F0702030302020204" pitchFamily="66" charset="0"/>
              </a:rPr>
              <a:t>	e.g., Delta-stepping, DSMR</a:t>
            </a:r>
          </a:p>
          <a:p>
            <a:endParaRPr lang="en-US" dirty="0">
              <a:latin typeface="Comic Sans MS" panose="030F0702030302020204" pitchFamily="66" charset="0"/>
            </a:endParaRPr>
          </a:p>
        </p:txBody>
      </p:sp>
      <p:sp>
        <p:nvSpPr>
          <p:cNvPr id="5" name="Date Placeholder 4"/>
          <p:cNvSpPr>
            <a:spLocks noGrp="1"/>
          </p:cNvSpPr>
          <p:nvPr>
            <p:ph type="dt" sz="half" idx="10"/>
          </p:nvPr>
        </p:nvSpPr>
        <p:spPr/>
        <p:txBody>
          <a:bodyPr/>
          <a:lstStyle/>
          <a:p>
            <a:fld id="{113572A7-28E7-40C3-976F-790881FC795A}" type="datetime1">
              <a:rPr lang="en-US" smtClean="0"/>
              <a:t>3/6/2020</a:t>
            </a:fld>
            <a:endParaRPr lang="en-US" dirty="0"/>
          </a:p>
        </p:txBody>
      </p:sp>
      <p:sp>
        <p:nvSpPr>
          <p:cNvPr id="7" name="Slide Number Placeholder 6"/>
          <p:cNvSpPr>
            <a:spLocks noGrp="1"/>
          </p:cNvSpPr>
          <p:nvPr>
            <p:ph type="sldNum" sz="quarter" idx="12"/>
          </p:nvPr>
        </p:nvSpPr>
        <p:spPr/>
        <p:txBody>
          <a:bodyPr/>
          <a:lstStyle/>
          <a:p>
            <a:fld id="{D45BF2F6-C993-483E-8E64-9AEDD62969A1}" type="slidenum">
              <a:rPr lang="en-US" smtClean="0"/>
              <a:pPr/>
              <a:t>7</a:t>
            </a:fld>
            <a:endParaRPr lang="en-US" dirty="0"/>
          </a:p>
        </p:txBody>
      </p:sp>
    </p:spTree>
    <p:extLst>
      <p:ext uri="{BB962C8B-B14F-4D97-AF65-F5344CB8AC3E}">
        <p14:creationId xmlns:p14="http://schemas.microsoft.com/office/powerpoint/2010/main" val="367349148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latin typeface="Comic Sans MS"/>
                <a:cs typeface="Comic Sans MS"/>
              </a:rPr>
              <a:t>Template for Parallel Algorithm</a:t>
            </a:r>
            <a:endParaRPr lang="en-US" dirty="0">
              <a:latin typeface="Comic Sans MS"/>
              <a:cs typeface="Comic Sans MS"/>
            </a:endParaRPr>
          </a:p>
        </p:txBody>
      </p:sp>
      <p:sp>
        <p:nvSpPr>
          <p:cNvPr id="3" name="Content Placeholder 2"/>
          <p:cNvSpPr>
            <a:spLocks noGrp="1"/>
          </p:cNvSpPr>
          <p:nvPr>
            <p:ph idx="1"/>
          </p:nvPr>
        </p:nvSpPr>
        <p:spPr>
          <a:xfrm>
            <a:off x="147782" y="1825625"/>
            <a:ext cx="11206018" cy="4351338"/>
          </a:xfrm>
        </p:spPr>
        <p:txBody>
          <a:bodyPr>
            <a:normAutofit fontScale="92500" lnSpcReduction="10000"/>
          </a:bodyPr>
          <a:lstStyle/>
          <a:p>
            <a:r>
              <a:rPr lang="en-US" dirty="0" err="1" smtClean="0">
                <a:solidFill>
                  <a:srgbClr val="FF6600"/>
                </a:solidFill>
                <a:latin typeface="Comic Sans MS"/>
                <a:cs typeface="Comic Sans MS"/>
              </a:rPr>
              <a:t>Sparsification</a:t>
            </a:r>
            <a:r>
              <a:rPr lang="en-US" dirty="0" smtClean="0">
                <a:solidFill>
                  <a:srgbClr val="FF6600"/>
                </a:solidFill>
                <a:latin typeface="Comic Sans MS"/>
                <a:cs typeface="Comic Sans MS"/>
              </a:rPr>
              <a:t> </a:t>
            </a:r>
          </a:p>
          <a:p>
            <a:pPr lvl="1"/>
            <a:r>
              <a:rPr lang="en-US" dirty="0" smtClean="0">
                <a:latin typeface="Comic Sans MS"/>
                <a:cs typeface="Comic Sans MS"/>
              </a:rPr>
              <a:t>Compute </a:t>
            </a:r>
            <a:r>
              <a:rPr lang="en-US" dirty="0">
                <a:latin typeface="Comic Sans MS"/>
                <a:cs typeface="Comic Sans MS"/>
              </a:rPr>
              <a:t>only over the edges that affect the property (Key </a:t>
            </a:r>
            <a:r>
              <a:rPr lang="en-US" dirty="0" smtClean="0">
                <a:latin typeface="Comic Sans MS"/>
                <a:cs typeface="Comic Sans MS"/>
              </a:rPr>
              <a:t>Edges)</a:t>
            </a:r>
          </a:p>
          <a:p>
            <a:pPr lvl="1"/>
            <a:r>
              <a:rPr lang="en-US" dirty="0" smtClean="0">
                <a:latin typeface="Comic Sans MS"/>
                <a:cs typeface="Comic Sans MS"/>
              </a:rPr>
              <a:t>Remaining edges accessed for deletion only</a:t>
            </a:r>
          </a:p>
          <a:p>
            <a:pPr lvl="1"/>
            <a:r>
              <a:rPr lang="en-US" dirty="0" smtClean="0">
                <a:latin typeface="Comic Sans MS"/>
                <a:cs typeface="Comic Sans MS"/>
              </a:rPr>
              <a:t>Preprocessing before input of changes</a:t>
            </a:r>
          </a:p>
          <a:p>
            <a:pPr marL="274320" lvl="1"/>
            <a:endParaRPr lang="en-US" dirty="0" smtClean="0">
              <a:latin typeface="Comic Sans MS"/>
              <a:cs typeface="Comic Sans MS"/>
            </a:endParaRPr>
          </a:p>
          <a:p>
            <a:r>
              <a:rPr lang="en-US" dirty="0" smtClean="0">
                <a:solidFill>
                  <a:srgbClr val="FF6600"/>
                </a:solidFill>
                <a:latin typeface="Comic Sans MS"/>
                <a:cs typeface="Comic Sans MS"/>
              </a:rPr>
              <a:t>Selection</a:t>
            </a:r>
          </a:p>
          <a:p>
            <a:pPr lvl="1"/>
            <a:r>
              <a:rPr lang="en-US" dirty="0" smtClean="0">
                <a:latin typeface="Comic Sans MS"/>
                <a:cs typeface="Comic Sans MS"/>
              </a:rPr>
              <a:t>Identify the added/deleted  edges that affect the property</a:t>
            </a:r>
          </a:p>
          <a:p>
            <a:pPr lvl="1"/>
            <a:r>
              <a:rPr lang="en-US" dirty="0" smtClean="0">
                <a:latin typeface="Comic Sans MS"/>
                <a:cs typeface="Comic Sans MS"/>
              </a:rPr>
              <a:t>Can be done in parallel for each edge</a:t>
            </a:r>
          </a:p>
          <a:p>
            <a:pPr lvl="1"/>
            <a:r>
              <a:rPr lang="en-US" dirty="0" smtClean="0">
                <a:latin typeface="Comic Sans MS"/>
                <a:cs typeface="Comic Sans MS"/>
              </a:rPr>
              <a:t>Edges are not yet added or deleted from the MST</a:t>
            </a:r>
          </a:p>
          <a:p>
            <a:pPr marL="274320" lvl="1"/>
            <a:endParaRPr lang="en-US" dirty="0" smtClean="0">
              <a:latin typeface="Comic Sans MS"/>
              <a:cs typeface="Comic Sans MS"/>
            </a:endParaRPr>
          </a:p>
          <a:p>
            <a:r>
              <a:rPr lang="en-US" dirty="0" smtClean="0">
                <a:solidFill>
                  <a:srgbClr val="FF6600"/>
                </a:solidFill>
                <a:latin typeface="Comic Sans MS"/>
                <a:cs typeface="Comic Sans MS"/>
              </a:rPr>
              <a:t>Updating</a:t>
            </a:r>
          </a:p>
          <a:p>
            <a:pPr lvl="1"/>
            <a:r>
              <a:rPr lang="en-US" dirty="0" smtClean="0">
                <a:latin typeface="Comic Sans MS"/>
                <a:cs typeface="Comic Sans MS"/>
              </a:rPr>
              <a:t>Update set of key edges according to the changes </a:t>
            </a:r>
          </a:p>
          <a:p>
            <a:pPr lvl="1"/>
            <a:r>
              <a:rPr lang="en-US" dirty="0" smtClean="0">
                <a:latin typeface="Comic Sans MS"/>
                <a:cs typeface="Comic Sans MS"/>
              </a:rPr>
              <a:t>Parallel over the edges, but requires multiple iterations</a:t>
            </a:r>
          </a:p>
          <a:p>
            <a:pPr lvl="1"/>
            <a:r>
              <a:rPr lang="en-US" dirty="0" smtClean="0">
                <a:latin typeface="Comic Sans MS"/>
                <a:cs typeface="Comic Sans MS"/>
              </a:rPr>
              <a:t>Non-key edges may need to be processed</a:t>
            </a:r>
          </a:p>
          <a:p>
            <a:pPr lvl="1"/>
            <a:endParaRPr lang="en-US" dirty="0">
              <a:latin typeface="Comic Sans MS"/>
              <a:cs typeface="Comic Sans MS"/>
            </a:endParaRPr>
          </a:p>
        </p:txBody>
      </p:sp>
      <p:sp>
        <p:nvSpPr>
          <p:cNvPr id="4" name="Date Placeholder 3"/>
          <p:cNvSpPr>
            <a:spLocks noGrp="1"/>
          </p:cNvSpPr>
          <p:nvPr>
            <p:ph type="dt" sz="half" idx="10"/>
          </p:nvPr>
        </p:nvSpPr>
        <p:spPr/>
        <p:txBody>
          <a:bodyPr/>
          <a:lstStyle/>
          <a:p>
            <a:fld id="{6B6A26B1-95CA-4C22-9A77-A68838C2B386}" type="datetime1">
              <a:rPr lang="en-US" smtClean="0"/>
              <a:t>3/6/2020</a:t>
            </a:fld>
            <a:endParaRPr lang="en-US" dirty="0"/>
          </a:p>
        </p:txBody>
      </p:sp>
      <p:sp>
        <p:nvSpPr>
          <p:cNvPr id="5" name="Slide Number Placeholder 4"/>
          <p:cNvSpPr>
            <a:spLocks noGrp="1"/>
          </p:cNvSpPr>
          <p:nvPr>
            <p:ph type="sldNum" sz="quarter" idx="12"/>
          </p:nvPr>
        </p:nvSpPr>
        <p:spPr/>
        <p:txBody>
          <a:bodyPr/>
          <a:lstStyle/>
          <a:p>
            <a:fld id="{D45BF2F6-C993-483E-8E64-9AEDD62969A1}" type="slidenum">
              <a:rPr lang="en-US" smtClean="0"/>
              <a:pPr/>
              <a:t>8</a:t>
            </a:fld>
            <a:endParaRPr lang="en-US" dirty="0"/>
          </a:p>
        </p:txBody>
      </p:sp>
    </p:spTree>
    <p:extLst>
      <p:ext uri="{BB962C8B-B14F-4D97-AF65-F5344CB8AC3E}">
        <p14:creationId xmlns:p14="http://schemas.microsoft.com/office/powerpoint/2010/main" val="134955160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8" name="Group 157"/>
          <p:cNvGrpSpPr/>
          <p:nvPr/>
        </p:nvGrpSpPr>
        <p:grpSpPr>
          <a:xfrm>
            <a:off x="1141560" y="1363764"/>
            <a:ext cx="9110063" cy="2722695"/>
            <a:chOff x="615449" y="479905"/>
            <a:chExt cx="10049343" cy="2722695"/>
          </a:xfrm>
        </p:grpSpPr>
        <p:grpSp>
          <p:nvGrpSpPr>
            <p:cNvPr id="4" name="Group 3"/>
            <p:cNvGrpSpPr/>
            <p:nvPr/>
          </p:nvGrpSpPr>
          <p:grpSpPr>
            <a:xfrm>
              <a:off x="615449" y="951006"/>
              <a:ext cx="2373314" cy="1972562"/>
              <a:chOff x="1289434" y="1888704"/>
              <a:chExt cx="2373314" cy="1972562"/>
            </a:xfrm>
          </p:grpSpPr>
          <p:grpSp>
            <p:nvGrpSpPr>
              <p:cNvPr id="5" name="Group 4"/>
              <p:cNvGrpSpPr/>
              <p:nvPr/>
            </p:nvGrpSpPr>
            <p:grpSpPr>
              <a:xfrm>
                <a:off x="1424902" y="1888704"/>
                <a:ext cx="2237846" cy="1972562"/>
                <a:chOff x="1336034" y="404108"/>
                <a:chExt cx="4337988" cy="3274385"/>
              </a:xfrm>
            </p:grpSpPr>
            <p:cxnSp>
              <p:nvCxnSpPr>
                <p:cNvPr id="15" name="Straight Connector 14"/>
                <p:cNvCxnSpPr/>
                <p:nvPr/>
              </p:nvCxnSpPr>
              <p:spPr>
                <a:xfrm flipV="1">
                  <a:off x="1632931" y="874261"/>
                  <a:ext cx="956666" cy="89075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16" name="Isosceles Triangle 15"/>
                <p:cNvSpPr/>
                <p:nvPr/>
              </p:nvSpPr>
              <p:spPr>
                <a:xfrm rot="5400000">
                  <a:off x="3999417" y="1904894"/>
                  <a:ext cx="1253606" cy="1501812"/>
                </a:xfrm>
                <a:prstGeom prst="triangle">
                  <a:avLst>
                    <a:gd name="adj" fmla="val 44737"/>
                  </a:avLst>
                </a:prstGeom>
                <a:noFill/>
                <a:ln w="38100" cmpd="sng">
                  <a:solidFill>
                    <a:srgbClr val="FD1CE8"/>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1632931" y="1765017"/>
                  <a:ext cx="2243218" cy="1633054"/>
                </a:xfrm>
                <a:prstGeom prst="rect">
                  <a:avLst/>
                </a:prstGeom>
                <a:noFill/>
                <a:ln w="57150" cmpd="sng">
                  <a:solidFill>
                    <a:srgbClr val="FD1CE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Oval 17"/>
                <p:cNvSpPr/>
                <p:nvPr/>
              </p:nvSpPr>
              <p:spPr>
                <a:xfrm>
                  <a:off x="3579252" y="1550576"/>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C</a:t>
                  </a:r>
                </a:p>
              </p:txBody>
            </p:sp>
            <p:sp>
              <p:nvSpPr>
                <p:cNvPr id="19" name="Oval 18"/>
                <p:cNvSpPr/>
                <p:nvPr/>
              </p:nvSpPr>
              <p:spPr>
                <a:xfrm>
                  <a:off x="1336034" y="1501089"/>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B</a:t>
                  </a:r>
                </a:p>
              </p:txBody>
            </p:sp>
            <p:sp>
              <p:nvSpPr>
                <p:cNvPr id="20" name="Oval 19"/>
                <p:cNvSpPr/>
                <p:nvPr/>
              </p:nvSpPr>
              <p:spPr>
                <a:xfrm>
                  <a:off x="1336034" y="3134143"/>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D</a:t>
                  </a:r>
                </a:p>
              </p:txBody>
            </p:sp>
            <p:sp>
              <p:nvSpPr>
                <p:cNvPr id="21" name="Oval 20"/>
                <p:cNvSpPr/>
                <p:nvPr/>
              </p:nvSpPr>
              <p:spPr>
                <a:xfrm>
                  <a:off x="3599700" y="3150638"/>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E</a:t>
                  </a:r>
                </a:p>
              </p:txBody>
            </p:sp>
            <p:sp>
              <p:nvSpPr>
                <p:cNvPr id="22" name="Oval 21"/>
                <p:cNvSpPr/>
                <p:nvPr/>
              </p:nvSpPr>
              <p:spPr>
                <a:xfrm>
                  <a:off x="5080229" y="2280318"/>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F</a:t>
                  </a:r>
                </a:p>
              </p:txBody>
            </p:sp>
            <p:sp>
              <p:nvSpPr>
                <p:cNvPr id="23" name="Oval 22"/>
                <p:cNvSpPr/>
                <p:nvPr/>
              </p:nvSpPr>
              <p:spPr>
                <a:xfrm>
                  <a:off x="2268851" y="404108"/>
                  <a:ext cx="593793" cy="527854"/>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A</a:t>
                  </a:r>
                </a:p>
              </p:txBody>
            </p:sp>
          </p:grpSp>
          <p:cxnSp>
            <p:nvCxnSpPr>
              <p:cNvPr id="6" name="Straight Connector 5"/>
              <p:cNvCxnSpPr/>
              <p:nvPr/>
            </p:nvCxnSpPr>
            <p:spPr>
              <a:xfrm>
                <a:off x="2038068" y="2206695"/>
                <a:ext cx="527553" cy="482178"/>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1578063" y="2193709"/>
                <a:ext cx="372533" cy="369332"/>
              </a:xfrm>
              <a:prstGeom prst="rect">
                <a:avLst/>
              </a:prstGeom>
              <a:noFill/>
            </p:spPr>
            <p:txBody>
              <a:bodyPr wrap="square" rtlCol="0">
                <a:spAutoFit/>
              </a:bodyPr>
              <a:lstStyle/>
              <a:p>
                <a:r>
                  <a:rPr lang="en-US" b="1" dirty="0"/>
                  <a:t>1</a:t>
                </a:r>
              </a:p>
            </p:txBody>
          </p:sp>
          <p:sp>
            <p:nvSpPr>
              <p:cNvPr id="8" name="TextBox 7"/>
              <p:cNvSpPr txBox="1"/>
              <p:nvPr/>
            </p:nvSpPr>
            <p:spPr>
              <a:xfrm>
                <a:off x="2246647" y="2189528"/>
                <a:ext cx="372533" cy="369332"/>
              </a:xfrm>
              <a:prstGeom prst="rect">
                <a:avLst/>
              </a:prstGeom>
              <a:noFill/>
            </p:spPr>
            <p:txBody>
              <a:bodyPr wrap="square" rtlCol="0">
                <a:spAutoFit/>
              </a:bodyPr>
              <a:lstStyle/>
              <a:p>
                <a:r>
                  <a:rPr lang="en-US" b="1" dirty="0"/>
                  <a:t>4</a:t>
                </a:r>
              </a:p>
            </p:txBody>
          </p:sp>
          <p:sp>
            <p:nvSpPr>
              <p:cNvPr id="9" name="TextBox 8"/>
              <p:cNvSpPr txBox="1"/>
              <p:nvPr/>
            </p:nvSpPr>
            <p:spPr>
              <a:xfrm>
                <a:off x="1906116" y="2394696"/>
                <a:ext cx="372533" cy="369332"/>
              </a:xfrm>
              <a:prstGeom prst="rect">
                <a:avLst/>
              </a:prstGeom>
              <a:noFill/>
            </p:spPr>
            <p:txBody>
              <a:bodyPr wrap="square" rtlCol="0">
                <a:spAutoFit/>
              </a:bodyPr>
              <a:lstStyle/>
              <a:p>
                <a:r>
                  <a:rPr lang="en-US" b="1" dirty="0"/>
                  <a:t>2</a:t>
                </a:r>
              </a:p>
            </p:txBody>
          </p:sp>
          <p:sp>
            <p:nvSpPr>
              <p:cNvPr id="10" name="TextBox 9"/>
              <p:cNvSpPr txBox="1"/>
              <p:nvPr/>
            </p:nvSpPr>
            <p:spPr>
              <a:xfrm>
                <a:off x="1289434" y="2967227"/>
                <a:ext cx="372533" cy="369332"/>
              </a:xfrm>
              <a:prstGeom prst="rect">
                <a:avLst/>
              </a:prstGeom>
              <a:noFill/>
            </p:spPr>
            <p:txBody>
              <a:bodyPr wrap="square" rtlCol="0">
                <a:spAutoFit/>
              </a:bodyPr>
              <a:lstStyle/>
              <a:p>
                <a:r>
                  <a:rPr lang="en-US" b="1" dirty="0"/>
                  <a:t>2</a:t>
                </a:r>
              </a:p>
            </p:txBody>
          </p:sp>
          <p:sp>
            <p:nvSpPr>
              <p:cNvPr id="11" name="TextBox 10"/>
              <p:cNvSpPr txBox="1"/>
              <p:nvPr/>
            </p:nvSpPr>
            <p:spPr>
              <a:xfrm>
                <a:off x="1950596" y="3323002"/>
                <a:ext cx="372533" cy="369332"/>
              </a:xfrm>
              <a:prstGeom prst="rect">
                <a:avLst/>
              </a:prstGeom>
              <a:noFill/>
            </p:spPr>
            <p:txBody>
              <a:bodyPr wrap="square" rtlCol="0">
                <a:spAutoFit/>
              </a:bodyPr>
              <a:lstStyle/>
              <a:p>
                <a:r>
                  <a:rPr lang="en-US" b="1" dirty="0"/>
                  <a:t>1</a:t>
                </a:r>
              </a:p>
            </p:txBody>
          </p:sp>
          <p:sp>
            <p:nvSpPr>
              <p:cNvPr id="12" name="TextBox 11"/>
              <p:cNvSpPr txBox="1"/>
              <p:nvPr/>
            </p:nvSpPr>
            <p:spPr>
              <a:xfrm>
                <a:off x="2432913" y="2988636"/>
                <a:ext cx="372533" cy="369332"/>
              </a:xfrm>
              <a:prstGeom prst="rect">
                <a:avLst/>
              </a:prstGeom>
              <a:noFill/>
            </p:spPr>
            <p:txBody>
              <a:bodyPr wrap="square" rtlCol="0">
                <a:spAutoFit/>
              </a:bodyPr>
              <a:lstStyle/>
              <a:p>
                <a:r>
                  <a:rPr lang="en-US" b="1" dirty="0"/>
                  <a:t>2</a:t>
                </a:r>
              </a:p>
            </p:txBody>
          </p:sp>
          <p:sp>
            <p:nvSpPr>
              <p:cNvPr id="13" name="TextBox 12"/>
              <p:cNvSpPr txBox="1"/>
              <p:nvPr/>
            </p:nvSpPr>
            <p:spPr>
              <a:xfrm>
                <a:off x="2957846" y="2682907"/>
                <a:ext cx="372533" cy="369332"/>
              </a:xfrm>
              <a:prstGeom prst="rect">
                <a:avLst/>
              </a:prstGeom>
              <a:noFill/>
            </p:spPr>
            <p:txBody>
              <a:bodyPr wrap="square" rtlCol="0">
                <a:spAutoFit/>
              </a:bodyPr>
              <a:lstStyle/>
              <a:p>
                <a:r>
                  <a:rPr lang="en-US" b="1" dirty="0"/>
                  <a:t>2</a:t>
                </a:r>
              </a:p>
            </p:txBody>
          </p:sp>
          <p:sp>
            <p:nvSpPr>
              <p:cNvPr id="14" name="TextBox 13"/>
              <p:cNvSpPr txBox="1"/>
              <p:nvPr/>
            </p:nvSpPr>
            <p:spPr>
              <a:xfrm>
                <a:off x="3012273" y="3370376"/>
                <a:ext cx="372533" cy="369332"/>
              </a:xfrm>
              <a:prstGeom prst="rect">
                <a:avLst/>
              </a:prstGeom>
              <a:noFill/>
            </p:spPr>
            <p:txBody>
              <a:bodyPr wrap="square" rtlCol="0">
                <a:spAutoFit/>
              </a:bodyPr>
              <a:lstStyle/>
              <a:p>
                <a:r>
                  <a:rPr lang="en-US" b="1" dirty="0"/>
                  <a:t>2</a:t>
                </a:r>
              </a:p>
            </p:txBody>
          </p:sp>
        </p:grpSp>
        <p:sp>
          <p:nvSpPr>
            <p:cNvPr id="24" name="TextBox 23"/>
            <p:cNvSpPr txBox="1"/>
            <p:nvPr/>
          </p:nvSpPr>
          <p:spPr>
            <a:xfrm>
              <a:off x="663945" y="479905"/>
              <a:ext cx="3100148" cy="369332"/>
            </a:xfrm>
            <a:prstGeom prst="rect">
              <a:avLst/>
            </a:prstGeom>
            <a:noFill/>
          </p:spPr>
          <p:txBody>
            <a:bodyPr wrap="square" rtlCol="0">
              <a:spAutoFit/>
            </a:bodyPr>
            <a:lstStyle/>
            <a:p>
              <a:r>
                <a:rPr lang="en-US" b="1" dirty="0">
                  <a:solidFill>
                    <a:srgbClr val="FF6600"/>
                  </a:solidFill>
                </a:rPr>
                <a:t>Original Network</a:t>
              </a:r>
            </a:p>
          </p:txBody>
        </p:sp>
        <p:sp>
          <p:nvSpPr>
            <p:cNvPr id="50" name="TextBox 49"/>
            <p:cNvSpPr txBox="1"/>
            <p:nvPr/>
          </p:nvSpPr>
          <p:spPr>
            <a:xfrm>
              <a:off x="8403519" y="1171275"/>
              <a:ext cx="2261273" cy="2031325"/>
            </a:xfrm>
            <a:prstGeom prst="rect">
              <a:avLst/>
            </a:prstGeom>
            <a:noFill/>
          </p:spPr>
          <p:txBody>
            <a:bodyPr wrap="square" rtlCol="0">
              <a:spAutoFit/>
            </a:bodyPr>
            <a:lstStyle/>
            <a:p>
              <a:r>
                <a:rPr lang="en-US" b="1" dirty="0">
                  <a:solidFill>
                    <a:srgbClr val="FF6600"/>
                  </a:solidFill>
                </a:rPr>
                <a:t>Change Set</a:t>
              </a:r>
            </a:p>
            <a:p>
              <a:r>
                <a:rPr lang="en-US" dirty="0"/>
                <a:t>A:F:1 (Ins)</a:t>
              </a:r>
            </a:p>
            <a:p>
              <a:r>
                <a:rPr lang="en-US" dirty="0"/>
                <a:t>A:D:4 (Ins)</a:t>
              </a:r>
            </a:p>
            <a:p>
              <a:r>
                <a:rPr lang="en-US" dirty="0"/>
                <a:t>D:B:2 (Del)</a:t>
              </a:r>
            </a:p>
            <a:p>
              <a:r>
                <a:rPr lang="en-US" dirty="0"/>
                <a:t>A:C:4 (Del)</a:t>
              </a:r>
            </a:p>
            <a:p>
              <a:endParaRPr lang="en-US" dirty="0"/>
            </a:p>
            <a:p>
              <a:endParaRPr lang="en-US" dirty="0"/>
            </a:p>
          </p:txBody>
        </p:sp>
      </p:grpSp>
      <p:sp>
        <p:nvSpPr>
          <p:cNvPr id="162" name="Title 4"/>
          <p:cNvSpPr>
            <a:spLocks noGrp="1"/>
          </p:cNvSpPr>
          <p:nvPr>
            <p:ph type="title"/>
          </p:nvPr>
        </p:nvSpPr>
        <p:spPr>
          <a:xfrm>
            <a:off x="1981200" y="430024"/>
            <a:ext cx="8229600" cy="990600"/>
          </a:xfrm>
        </p:spPr>
        <p:txBody>
          <a:bodyPr>
            <a:normAutofit fontScale="90000"/>
          </a:bodyPr>
          <a:lstStyle/>
          <a:p>
            <a:r>
              <a:rPr lang="en-US" dirty="0" smtClean="0">
                <a:latin typeface="Comic Sans MS"/>
                <a:cs typeface="Comic Sans MS"/>
              </a:rPr>
              <a:t>Updating Single Source Shortest Path </a:t>
            </a:r>
            <a:endParaRPr lang="en-US" dirty="0">
              <a:latin typeface="Comic Sans MS"/>
              <a:cs typeface="Comic Sans MS"/>
            </a:endParaRPr>
          </a:p>
        </p:txBody>
      </p:sp>
      <p:sp>
        <p:nvSpPr>
          <p:cNvPr id="2" name="Date Placeholder 1"/>
          <p:cNvSpPr>
            <a:spLocks noGrp="1"/>
          </p:cNvSpPr>
          <p:nvPr>
            <p:ph type="dt" sz="half" idx="10"/>
          </p:nvPr>
        </p:nvSpPr>
        <p:spPr/>
        <p:txBody>
          <a:bodyPr/>
          <a:lstStyle/>
          <a:p>
            <a:fld id="{B399108C-8C98-46C9-AA9D-ADC76AEA8C79}" type="datetime1">
              <a:rPr lang="en-US" smtClean="0"/>
              <a:t>3/6/2020</a:t>
            </a:fld>
            <a:endParaRPr lang="en-US" dirty="0"/>
          </a:p>
        </p:txBody>
      </p:sp>
      <p:sp>
        <p:nvSpPr>
          <p:cNvPr id="25" name="Slide Number Placeholder 24"/>
          <p:cNvSpPr>
            <a:spLocks noGrp="1"/>
          </p:cNvSpPr>
          <p:nvPr>
            <p:ph type="sldNum" sz="quarter" idx="12"/>
          </p:nvPr>
        </p:nvSpPr>
        <p:spPr/>
        <p:txBody>
          <a:bodyPr/>
          <a:lstStyle/>
          <a:p>
            <a:fld id="{D45BF2F6-C993-483E-8E64-9AEDD62969A1}" type="slidenum">
              <a:rPr lang="en-US" smtClean="0"/>
              <a:pPr/>
              <a:t>9</a:t>
            </a:fld>
            <a:endParaRPr lang="en-US" dirty="0"/>
          </a:p>
        </p:txBody>
      </p:sp>
      <p:grpSp>
        <p:nvGrpSpPr>
          <p:cNvPr id="51" name="Group 50"/>
          <p:cNvGrpSpPr/>
          <p:nvPr/>
        </p:nvGrpSpPr>
        <p:grpSpPr>
          <a:xfrm>
            <a:off x="3930321" y="1416840"/>
            <a:ext cx="3818323" cy="2436387"/>
            <a:chOff x="3381471" y="1333719"/>
            <a:chExt cx="3818323" cy="2436387"/>
          </a:xfrm>
        </p:grpSpPr>
        <p:sp>
          <p:nvSpPr>
            <p:cNvPr id="47" name="TextBox 46"/>
            <p:cNvSpPr txBox="1"/>
            <p:nvPr/>
          </p:nvSpPr>
          <p:spPr>
            <a:xfrm>
              <a:off x="4099646" y="1333719"/>
              <a:ext cx="3100148" cy="369332"/>
            </a:xfrm>
            <a:prstGeom prst="rect">
              <a:avLst/>
            </a:prstGeom>
            <a:noFill/>
          </p:spPr>
          <p:txBody>
            <a:bodyPr wrap="square" rtlCol="0">
              <a:spAutoFit/>
            </a:bodyPr>
            <a:lstStyle/>
            <a:p>
              <a:r>
                <a:rPr lang="en-US" b="1" dirty="0" err="1">
                  <a:solidFill>
                    <a:srgbClr val="FF6600"/>
                  </a:solidFill>
                </a:rPr>
                <a:t>Sparsification</a:t>
              </a:r>
              <a:endParaRPr lang="en-US" b="1" dirty="0">
                <a:solidFill>
                  <a:srgbClr val="FF6600"/>
                </a:solidFill>
              </a:endParaRPr>
            </a:p>
          </p:txBody>
        </p:sp>
        <p:sp>
          <p:nvSpPr>
            <p:cNvPr id="48" name="Right Arrow 47"/>
            <p:cNvSpPr/>
            <p:nvPr/>
          </p:nvSpPr>
          <p:spPr>
            <a:xfrm>
              <a:off x="3381471" y="2712410"/>
              <a:ext cx="718175" cy="288211"/>
            </a:xfrm>
            <a:prstGeom prst="rightArrow">
              <a:avLst/>
            </a:prstGeom>
            <a:solidFill>
              <a:schemeClr val="tx2">
                <a:lumMod val="75000"/>
              </a:schemeClr>
            </a:solidFill>
            <a:ln>
              <a:solidFill>
                <a:srgbClr val="F731E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14" name="Group 113"/>
            <p:cNvGrpSpPr/>
            <p:nvPr/>
          </p:nvGrpSpPr>
          <p:grpSpPr>
            <a:xfrm>
              <a:off x="4348843" y="1797544"/>
              <a:ext cx="2373314" cy="1972562"/>
              <a:chOff x="3241605" y="4871402"/>
              <a:chExt cx="2373314" cy="1972562"/>
            </a:xfrm>
          </p:grpSpPr>
          <p:sp>
            <p:nvSpPr>
              <p:cNvPr id="115" name="Oval 114"/>
              <p:cNvSpPr/>
              <p:nvPr/>
            </p:nvSpPr>
            <p:spPr>
              <a:xfrm>
                <a:off x="3377073" y="6516036"/>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D</a:t>
                </a:r>
              </a:p>
            </p:txBody>
          </p:sp>
          <p:sp>
            <p:nvSpPr>
              <p:cNvPr id="116" name="Oval 115"/>
              <p:cNvSpPr/>
              <p:nvPr/>
            </p:nvSpPr>
            <p:spPr>
              <a:xfrm>
                <a:off x="4534286" y="5562060"/>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C</a:t>
                </a:r>
              </a:p>
            </p:txBody>
          </p:sp>
          <p:sp>
            <p:nvSpPr>
              <p:cNvPr id="117" name="Oval 116"/>
              <p:cNvSpPr/>
              <p:nvPr/>
            </p:nvSpPr>
            <p:spPr>
              <a:xfrm>
                <a:off x="4544835" y="6525972"/>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E</a:t>
                </a:r>
              </a:p>
            </p:txBody>
          </p:sp>
          <p:sp>
            <p:nvSpPr>
              <p:cNvPr id="118" name="Oval 117"/>
              <p:cNvSpPr/>
              <p:nvPr/>
            </p:nvSpPr>
            <p:spPr>
              <a:xfrm>
                <a:off x="5308598" y="6001672"/>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F</a:t>
                </a:r>
              </a:p>
            </p:txBody>
          </p:sp>
          <p:sp>
            <p:nvSpPr>
              <p:cNvPr id="119" name="Oval 118"/>
              <p:cNvSpPr/>
              <p:nvPr/>
            </p:nvSpPr>
            <p:spPr>
              <a:xfrm>
                <a:off x="3858287" y="4871402"/>
                <a:ext cx="306321" cy="317991"/>
              </a:xfrm>
              <a:prstGeom prst="ellipse">
                <a:avLst/>
              </a:prstGeom>
              <a:solidFill>
                <a:srgbClr val="AD8F67"/>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A</a:t>
                </a:r>
              </a:p>
            </p:txBody>
          </p:sp>
          <p:grpSp>
            <p:nvGrpSpPr>
              <p:cNvPr id="120" name="Group 119"/>
              <p:cNvGrpSpPr/>
              <p:nvPr/>
            </p:nvGrpSpPr>
            <p:grpSpPr>
              <a:xfrm>
                <a:off x="3445146" y="5154633"/>
                <a:ext cx="578605" cy="536611"/>
                <a:chOff x="3564304" y="2548413"/>
                <a:chExt cx="578605" cy="536611"/>
              </a:xfrm>
            </p:grpSpPr>
            <p:cxnSp>
              <p:nvCxnSpPr>
                <p:cNvPr id="142" name="Straight Connector 141"/>
                <p:cNvCxnSpPr/>
                <p:nvPr/>
              </p:nvCxnSpPr>
              <p:spPr>
                <a:xfrm flipV="1">
                  <a:off x="3649392" y="2548413"/>
                  <a:ext cx="493517" cy="536611"/>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143" name="TextBox 142"/>
                <p:cNvSpPr txBox="1"/>
                <p:nvPr/>
              </p:nvSpPr>
              <p:spPr>
                <a:xfrm>
                  <a:off x="3564304" y="2570187"/>
                  <a:ext cx="372533" cy="369332"/>
                </a:xfrm>
                <a:prstGeom prst="rect">
                  <a:avLst/>
                </a:prstGeom>
                <a:noFill/>
              </p:spPr>
              <p:txBody>
                <a:bodyPr wrap="square" rtlCol="0">
                  <a:spAutoFit/>
                </a:bodyPr>
                <a:lstStyle/>
                <a:p>
                  <a:r>
                    <a:rPr lang="en-US" b="1" dirty="0"/>
                    <a:t>1</a:t>
                  </a:r>
                </a:p>
              </p:txBody>
            </p:sp>
          </p:grpSp>
          <p:sp>
            <p:nvSpPr>
              <p:cNvPr id="121" name="Oval 120"/>
              <p:cNvSpPr/>
              <p:nvPr/>
            </p:nvSpPr>
            <p:spPr>
              <a:xfrm>
                <a:off x="3377073" y="5532248"/>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B</a:t>
                </a:r>
              </a:p>
            </p:txBody>
          </p:sp>
          <p:grpSp>
            <p:nvGrpSpPr>
              <p:cNvPr id="122" name="Group 121"/>
              <p:cNvGrpSpPr/>
              <p:nvPr/>
            </p:nvGrpSpPr>
            <p:grpSpPr>
              <a:xfrm>
                <a:off x="3241605" y="5850240"/>
                <a:ext cx="372533" cy="665796"/>
                <a:chOff x="3360763" y="3244020"/>
                <a:chExt cx="372533" cy="665796"/>
              </a:xfrm>
            </p:grpSpPr>
            <p:sp>
              <p:nvSpPr>
                <p:cNvPr id="129" name="TextBox 128"/>
                <p:cNvSpPr txBox="1"/>
                <p:nvPr/>
              </p:nvSpPr>
              <p:spPr>
                <a:xfrm>
                  <a:off x="3360763" y="3343705"/>
                  <a:ext cx="372533" cy="369332"/>
                </a:xfrm>
                <a:prstGeom prst="rect">
                  <a:avLst/>
                </a:prstGeom>
                <a:noFill/>
              </p:spPr>
              <p:txBody>
                <a:bodyPr wrap="square" rtlCol="0">
                  <a:spAutoFit/>
                </a:bodyPr>
                <a:lstStyle/>
                <a:p>
                  <a:r>
                    <a:rPr lang="en-US" b="1" dirty="0"/>
                    <a:t>2</a:t>
                  </a:r>
                </a:p>
              </p:txBody>
            </p:sp>
            <p:cxnSp>
              <p:nvCxnSpPr>
                <p:cNvPr id="138" name="Straight Connector 137"/>
                <p:cNvCxnSpPr>
                  <a:stCxn id="121" idx="4"/>
                  <a:endCxn id="115" idx="0"/>
                </p:cNvCxnSpPr>
                <p:nvPr/>
              </p:nvCxnSpPr>
              <p:spPr>
                <a:xfrm>
                  <a:off x="3649392" y="3244020"/>
                  <a:ext cx="0" cy="66579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nvGrpSpPr>
              <p:cNvPr id="123" name="Group 122"/>
              <p:cNvGrpSpPr/>
              <p:nvPr/>
            </p:nvGrpSpPr>
            <p:grpSpPr>
              <a:xfrm>
                <a:off x="3683394" y="6305700"/>
                <a:ext cx="861441" cy="379268"/>
                <a:chOff x="3802552" y="3699480"/>
                <a:chExt cx="861441" cy="379268"/>
              </a:xfrm>
            </p:grpSpPr>
            <p:sp>
              <p:nvSpPr>
                <p:cNvPr id="127" name="TextBox 126"/>
                <p:cNvSpPr txBox="1"/>
                <p:nvPr/>
              </p:nvSpPr>
              <p:spPr>
                <a:xfrm>
                  <a:off x="4021925" y="3699480"/>
                  <a:ext cx="372533" cy="369332"/>
                </a:xfrm>
                <a:prstGeom prst="rect">
                  <a:avLst/>
                </a:prstGeom>
                <a:noFill/>
              </p:spPr>
              <p:txBody>
                <a:bodyPr wrap="square" rtlCol="0">
                  <a:spAutoFit/>
                </a:bodyPr>
                <a:lstStyle/>
                <a:p>
                  <a:r>
                    <a:rPr lang="en-US" b="1" dirty="0"/>
                    <a:t>1</a:t>
                  </a:r>
                </a:p>
              </p:txBody>
            </p:sp>
            <p:cxnSp>
              <p:nvCxnSpPr>
                <p:cNvPr id="128" name="Straight Connector 127"/>
                <p:cNvCxnSpPr>
                  <a:endCxn id="117" idx="2"/>
                </p:cNvCxnSpPr>
                <p:nvPr/>
              </p:nvCxnSpPr>
              <p:spPr>
                <a:xfrm>
                  <a:off x="3802552" y="4068812"/>
                  <a:ext cx="861441" cy="993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nvGrpSpPr>
              <p:cNvPr id="124" name="Group 123"/>
              <p:cNvGrpSpPr/>
              <p:nvPr/>
            </p:nvGrpSpPr>
            <p:grpSpPr>
              <a:xfrm>
                <a:off x="3683394" y="5363355"/>
                <a:ext cx="850892" cy="369332"/>
                <a:chOff x="3802552" y="2757135"/>
                <a:chExt cx="850892" cy="369332"/>
              </a:xfrm>
            </p:grpSpPr>
            <p:sp>
              <p:nvSpPr>
                <p:cNvPr id="125" name="TextBox 124"/>
                <p:cNvSpPr txBox="1"/>
                <p:nvPr/>
              </p:nvSpPr>
              <p:spPr>
                <a:xfrm>
                  <a:off x="4021925" y="2757135"/>
                  <a:ext cx="372533" cy="369332"/>
                </a:xfrm>
                <a:prstGeom prst="rect">
                  <a:avLst/>
                </a:prstGeom>
                <a:noFill/>
              </p:spPr>
              <p:txBody>
                <a:bodyPr wrap="square" rtlCol="0">
                  <a:spAutoFit/>
                </a:bodyPr>
                <a:lstStyle/>
                <a:p>
                  <a:r>
                    <a:rPr lang="en-US" b="1" dirty="0"/>
                    <a:t>2</a:t>
                  </a:r>
                </a:p>
              </p:txBody>
            </p:sp>
            <p:cxnSp>
              <p:nvCxnSpPr>
                <p:cNvPr id="126" name="Straight Connector 125"/>
                <p:cNvCxnSpPr>
                  <a:stCxn id="121" idx="6"/>
                </p:cNvCxnSpPr>
                <p:nvPr/>
              </p:nvCxnSpPr>
              <p:spPr>
                <a:xfrm flipV="1">
                  <a:off x="3802552" y="3064022"/>
                  <a:ext cx="850892" cy="21002"/>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cxnSp>
          <p:nvCxnSpPr>
            <p:cNvPr id="149" name="Straight Connector 148"/>
            <p:cNvCxnSpPr/>
            <p:nvPr/>
          </p:nvCxnSpPr>
          <p:spPr>
            <a:xfrm>
              <a:off x="5947845" y="2689206"/>
              <a:ext cx="512851" cy="327185"/>
            </a:xfrm>
            <a:prstGeom prst="line">
              <a:avLst/>
            </a:prstGeom>
            <a:ln w="57150" cmpd="sng">
              <a:solidFill>
                <a:srgbClr val="F731E4"/>
              </a:solidFill>
            </a:ln>
          </p:spPr>
          <p:style>
            <a:lnRef idx="2">
              <a:schemeClr val="accent1"/>
            </a:lnRef>
            <a:fillRef idx="0">
              <a:schemeClr val="accent1"/>
            </a:fillRef>
            <a:effectRef idx="1">
              <a:schemeClr val="accent1"/>
            </a:effectRef>
            <a:fontRef idx="minor">
              <a:schemeClr val="tx1"/>
            </a:fontRef>
          </p:style>
        </p:cxnSp>
        <p:sp>
          <p:nvSpPr>
            <p:cNvPr id="150" name="TextBox 149"/>
            <p:cNvSpPr txBox="1"/>
            <p:nvPr/>
          </p:nvSpPr>
          <p:spPr>
            <a:xfrm>
              <a:off x="6109789" y="2496065"/>
              <a:ext cx="372533" cy="369332"/>
            </a:xfrm>
            <a:prstGeom prst="rect">
              <a:avLst/>
            </a:prstGeom>
            <a:noFill/>
          </p:spPr>
          <p:txBody>
            <a:bodyPr wrap="square" rtlCol="0">
              <a:spAutoFit/>
            </a:bodyPr>
            <a:lstStyle/>
            <a:p>
              <a:r>
                <a:rPr lang="en-US" b="1" dirty="0"/>
                <a:t>2</a:t>
              </a:r>
            </a:p>
          </p:txBody>
        </p:sp>
      </p:grpSp>
      <p:grpSp>
        <p:nvGrpSpPr>
          <p:cNvPr id="52" name="Group 51"/>
          <p:cNvGrpSpPr/>
          <p:nvPr/>
        </p:nvGrpSpPr>
        <p:grpSpPr>
          <a:xfrm>
            <a:off x="6009237" y="3516453"/>
            <a:ext cx="3781074" cy="3128944"/>
            <a:chOff x="5921730" y="3227080"/>
            <a:chExt cx="3781074" cy="3128944"/>
          </a:xfrm>
        </p:grpSpPr>
        <p:grpSp>
          <p:nvGrpSpPr>
            <p:cNvPr id="160" name="Group 159"/>
            <p:cNvGrpSpPr/>
            <p:nvPr/>
          </p:nvGrpSpPr>
          <p:grpSpPr>
            <a:xfrm>
              <a:off x="5921730" y="3227080"/>
              <a:ext cx="3781074" cy="3128944"/>
              <a:chOff x="5921730" y="2385304"/>
              <a:chExt cx="3781074" cy="3128944"/>
            </a:xfrm>
          </p:grpSpPr>
          <p:grpSp>
            <p:nvGrpSpPr>
              <p:cNvPr id="154" name="Group 153"/>
              <p:cNvGrpSpPr/>
              <p:nvPr/>
            </p:nvGrpSpPr>
            <p:grpSpPr>
              <a:xfrm>
                <a:off x="5921730" y="2972015"/>
                <a:ext cx="3781074" cy="2542233"/>
                <a:chOff x="2218018" y="2897923"/>
                <a:chExt cx="3781074" cy="2542233"/>
              </a:xfrm>
            </p:grpSpPr>
            <p:sp>
              <p:nvSpPr>
                <p:cNvPr id="49" name="TextBox 48"/>
                <p:cNvSpPr txBox="1"/>
                <p:nvPr/>
              </p:nvSpPr>
              <p:spPr>
                <a:xfrm>
                  <a:off x="2898944" y="2897923"/>
                  <a:ext cx="3100148" cy="369332"/>
                </a:xfrm>
                <a:prstGeom prst="rect">
                  <a:avLst/>
                </a:prstGeom>
                <a:noFill/>
              </p:spPr>
              <p:txBody>
                <a:bodyPr wrap="square" rtlCol="0">
                  <a:spAutoFit/>
                </a:bodyPr>
                <a:lstStyle/>
                <a:p>
                  <a:r>
                    <a:rPr lang="en-US" b="1" dirty="0">
                      <a:solidFill>
                        <a:srgbClr val="FF6600"/>
                      </a:solidFill>
                    </a:rPr>
                    <a:t>Selection</a:t>
                  </a:r>
                </a:p>
              </p:txBody>
            </p:sp>
            <p:grpSp>
              <p:nvGrpSpPr>
                <p:cNvPr id="81" name="Group 80"/>
                <p:cNvGrpSpPr/>
                <p:nvPr/>
              </p:nvGrpSpPr>
              <p:grpSpPr>
                <a:xfrm>
                  <a:off x="2218018" y="3467594"/>
                  <a:ext cx="2769094" cy="1972562"/>
                  <a:chOff x="4988594" y="1510811"/>
                  <a:chExt cx="2769094" cy="1972562"/>
                </a:xfrm>
              </p:grpSpPr>
              <p:grpSp>
                <p:nvGrpSpPr>
                  <p:cNvPr id="82" name="Group 81"/>
                  <p:cNvGrpSpPr/>
                  <p:nvPr/>
                </p:nvGrpSpPr>
                <p:grpSpPr>
                  <a:xfrm>
                    <a:off x="4988594" y="1510811"/>
                    <a:ext cx="2769094" cy="1972562"/>
                    <a:chOff x="4988594" y="1510811"/>
                    <a:chExt cx="2769094" cy="1972562"/>
                  </a:xfrm>
                </p:grpSpPr>
                <p:grpSp>
                  <p:nvGrpSpPr>
                    <p:cNvPr id="89" name="Group 88"/>
                    <p:cNvGrpSpPr/>
                    <p:nvPr/>
                  </p:nvGrpSpPr>
                  <p:grpSpPr>
                    <a:xfrm>
                      <a:off x="5384374" y="1510811"/>
                      <a:ext cx="2373314" cy="1972562"/>
                      <a:chOff x="1289434" y="1888704"/>
                      <a:chExt cx="2373314" cy="1972562"/>
                    </a:xfrm>
                  </p:grpSpPr>
                  <p:grpSp>
                    <p:nvGrpSpPr>
                      <p:cNvPr id="94" name="Group 93"/>
                      <p:cNvGrpSpPr/>
                      <p:nvPr/>
                    </p:nvGrpSpPr>
                    <p:grpSpPr>
                      <a:xfrm>
                        <a:off x="1424902" y="1888704"/>
                        <a:ext cx="2237846" cy="1972562"/>
                        <a:chOff x="1336034" y="404108"/>
                        <a:chExt cx="4337988" cy="3274385"/>
                      </a:xfrm>
                    </p:grpSpPr>
                    <p:cxnSp>
                      <p:nvCxnSpPr>
                        <p:cNvPr id="104" name="Straight Connector 103"/>
                        <p:cNvCxnSpPr/>
                        <p:nvPr/>
                      </p:nvCxnSpPr>
                      <p:spPr>
                        <a:xfrm flipV="1">
                          <a:off x="1632931" y="874261"/>
                          <a:ext cx="956666" cy="89075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105" name="Oval 104"/>
                        <p:cNvSpPr/>
                        <p:nvPr/>
                      </p:nvSpPr>
                      <p:spPr>
                        <a:xfrm>
                          <a:off x="3579252" y="1550576"/>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C</a:t>
                          </a:r>
                        </a:p>
                      </p:txBody>
                    </p:sp>
                    <p:sp>
                      <p:nvSpPr>
                        <p:cNvPr id="106" name="Oval 105"/>
                        <p:cNvSpPr/>
                        <p:nvPr/>
                      </p:nvSpPr>
                      <p:spPr>
                        <a:xfrm>
                          <a:off x="1336034" y="1501089"/>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B</a:t>
                          </a:r>
                        </a:p>
                      </p:txBody>
                    </p:sp>
                    <p:sp>
                      <p:nvSpPr>
                        <p:cNvPr id="107" name="Oval 106"/>
                        <p:cNvSpPr/>
                        <p:nvPr/>
                      </p:nvSpPr>
                      <p:spPr>
                        <a:xfrm>
                          <a:off x="1336034" y="3134143"/>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D</a:t>
                          </a:r>
                        </a:p>
                      </p:txBody>
                    </p:sp>
                    <p:sp>
                      <p:nvSpPr>
                        <p:cNvPr id="108" name="Oval 107"/>
                        <p:cNvSpPr/>
                        <p:nvPr/>
                      </p:nvSpPr>
                      <p:spPr>
                        <a:xfrm>
                          <a:off x="3599700" y="3150638"/>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E</a:t>
                          </a:r>
                        </a:p>
                      </p:txBody>
                    </p:sp>
                    <p:sp>
                      <p:nvSpPr>
                        <p:cNvPr id="109" name="Oval 108"/>
                        <p:cNvSpPr/>
                        <p:nvPr/>
                      </p:nvSpPr>
                      <p:spPr>
                        <a:xfrm>
                          <a:off x="5080229" y="2280318"/>
                          <a:ext cx="593793" cy="527855"/>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F</a:t>
                          </a:r>
                        </a:p>
                      </p:txBody>
                    </p:sp>
                    <p:sp>
                      <p:nvSpPr>
                        <p:cNvPr id="110" name="Oval 109"/>
                        <p:cNvSpPr/>
                        <p:nvPr/>
                      </p:nvSpPr>
                      <p:spPr>
                        <a:xfrm>
                          <a:off x="2268851" y="404108"/>
                          <a:ext cx="593793" cy="527854"/>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A</a:t>
                          </a:r>
                        </a:p>
                      </p:txBody>
                    </p:sp>
                  </p:grpSp>
                  <p:cxnSp>
                    <p:nvCxnSpPr>
                      <p:cNvPr id="95" name="Straight Connector 94"/>
                      <p:cNvCxnSpPr/>
                      <p:nvPr/>
                    </p:nvCxnSpPr>
                    <p:spPr>
                      <a:xfrm>
                        <a:off x="2038068" y="2206695"/>
                        <a:ext cx="527553" cy="482178"/>
                      </a:xfrm>
                      <a:prstGeom prst="line">
                        <a:avLst/>
                      </a:prstGeom>
                      <a:ln w="57150" cmpd="sng">
                        <a:solidFill>
                          <a:srgbClr val="F82CF1"/>
                        </a:solidFill>
                        <a:prstDash val="dot"/>
                      </a:ln>
                    </p:spPr>
                    <p:style>
                      <a:lnRef idx="2">
                        <a:schemeClr val="accent1"/>
                      </a:lnRef>
                      <a:fillRef idx="0">
                        <a:schemeClr val="accent1"/>
                      </a:fillRef>
                      <a:effectRef idx="1">
                        <a:schemeClr val="accent1"/>
                      </a:effectRef>
                      <a:fontRef idx="minor">
                        <a:schemeClr val="tx1"/>
                      </a:fontRef>
                    </p:style>
                  </p:cxnSp>
                  <p:sp>
                    <p:nvSpPr>
                      <p:cNvPr id="96" name="TextBox 95"/>
                      <p:cNvSpPr txBox="1"/>
                      <p:nvPr/>
                    </p:nvSpPr>
                    <p:spPr>
                      <a:xfrm>
                        <a:off x="1578063" y="2193709"/>
                        <a:ext cx="372533" cy="369332"/>
                      </a:xfrm>
                      <a:prstGeom prst="rect">
                        <a:avLst/>
                      </a:prstGeom>
                      <a:noFill/>
                    </p:spPr>
                    <p:txBody>
                      <a:bodyPr wrap="square" rtlCol="0">
                        <a:spAutoFit/>
                      </a:bodyPr>
                      <a:lstStyle/>
                      <a:p>
                        <a:r>
                          <a:rPr lang="en-US" b="1" dirty="0"/>
                          <a:t>1</a:t>
                        </a:r>
                      </a:p>
                    </p:txBody>
                  </p:sp>
                  <p:sp>
                    <p:nvSpPr>
                      <p:cNvPr id="97" name="TextBox 96"/>
                      <p:cNvSpPr txBox="1"/>
                      <p:nvPr/>
                    </p:nvSpPr>
                    <p:spPr>
                      <a:xfrm>
                        <a:off x="2246647" y="2189528"/>
                        <a:ext cx="372533" cy="369332"/>
                      </a:xfrm>
                      <a:prstGeom prst="rect">
                        <a:avLst/>
                      </a:prstGeom>
                      <a:noFill/>
                    </p:spPr>
                    <p:txBody>
                      <a:bodyPr wrap="square" rtlCol="0">
                        <a:spAutoFit/>
                      </a:bodyPr>
                      <a:lstStyle/>
                      <a:p>
                        <a:r>
                          <a:rPr lang="en-US" b="1" dirty="0"/>
                          <a:t>4</a:t>
                        </a:r>
                      </a:p>
                    </p:txBody>
                  </p:sp>
                  <p:sp>
                    <p:nvSpPr>
                      <p:cNvPr id="98" name="TextBox 97"/>
                      <p:cNvSpPr txBox="1"/>
                      <p:nvPr/>
                    </p:nvSpPr>
                    <p:spPr>
                      <a:xfrm>
                        <a:off x="1906116" y="2394696"/>
                        <a:ext cx="372533" cy="369332"/>
                      </a:xfrm>
                      <a:prstGeom prst="rect">
                        <a:avLst/>
                      </a:prstGeom>
                      <a:noFill/>
                    </p:spPr>
                    <p:txBody>
                      <a:bodyPr wrap="square" rtlCol="0">
                        <a:spAutoFit/>
                      </a:bodyPr>
                      <a:lstStyle/>
                      <a:p>
                        <a:r>
                          <a:rPr lang="en-US" b="1" dirty="0"/>
                          <a:t>2</a:t>
                        </a:r>
                      </a:p>
                    </p:txBody>
                  </p:sp>
                  <p:sp>
                    <p:nvSpPr>
                      <p:cNvPr id="99" name="TextBox 98"/>
                      <p:cNvSpPr txBox="1"/>
                      <p:nvPr/>
                    </p:nvSpPr>
                    <p:spPr>
                      <a:xfrm>
                        <a:off x="1289434" y="2967227"/>
                        <a:ext cx="372533" cy="369332"/>
                      </a:xfrm>
                      <a:prstGeom prst="rect">
                        <a:avLst/>
                      </a:prstGeom>
                      <a:noFill/>
                    </p:spPr>
                    <p:txBody>
                      <a:bodyPr wrap="square" rtlCol="0">
                        <a:spAutoFit/>
                      </a:bodyPr>
                      <a:lstStyle/>
                      <a:p>
                        <a:r>
                          <a:rPr lang="en-US" b="1" dirty="0"/>
                          <a:t>2</a:t>
                        </a:r>
                      </a:p>
                    </p:txBody>
                  </p:sp>
                  <p:sp>
                    <p:nvSpPr>
                      <p:cNvPr id="100" name="TextBox 99"/>
                      <p:cNvSpPr txBox="1"/>
                      <p:nvPr/>
                    </p:nvSpPr>
                    <p:spPr>
                      <a:xfrm>
                        <a:off x="1950596" y="3323002"/>
                        <a:ext cx="372533" cy="369332"/>
                      </a:xfrm>
                      <a:prstGeom prst="rect">
                        <a:avLst/>
                      </a:prstGeom>
                      <a:noFill/>
                    </p:spPr>
                    <p:txBody>
                      <a:bodyPr wrap="square" rtlCol="0">
                        <a:spAutoFit/>
                      </a:bodyPr>
                      <a:lstStyle/>
                      <a:p>
                        <a:r>
                          <a:rPr lang="en-US" b="1" dirty="0"/>
                          <a:t>1</a:t>
                        </a:r>
                      </a:p>
                    </p:txBody>
                  </p:sp>
                  <p:sp>
                    <p:nvSpPr>
                      <p:cNvPr id="101" name="TextBox 100"/>
                      <p:cNvSpPr txBox="1"/>
                      <p:nvPr/>
                    </p:nvSpPr>
                    <p:spPr>
                      <a:xfrm>
                        <a:off x="2300961" y="2988636"/>
                        <a:ext cx="372533" cy="369332"/>
                      </a:xfrm>
                      <a:prstGeom prst="rect">
                        <a:avLst/>
                      </a:prstGeom>
                      <a:noFill/>
                    </p:spPr>
                    <p:txBody>
                      <a:bodyPr wrap="square" rtlCol="0">
                        <a:spAutoFit/>
                      </a:bodyPr>
                      <a:lstStyle/>
                      <a:p>
                        <a:r>
                          <a:rPr lang="en-US" b="1" dirty="0"/>
                          <a:t>2</a:t>
                        </a:r>
                      </a:p>
                    </p:txBody>
                  </p:sp>
                  <p:sp>
                    <p:nvSpPr>
                      <p:cNvPr id="102" name="TextBox 101"/>
                      <p:cNvSpPr txBox="1"/>
                      <p:nvPr/>
                    </p:nvSpPr>
                    <p:spPr>
                      <a:xfrm>
                        <a:off x="2957846" y="2501462"/>
                        <a:ext cx="372533" cy="369332"/>
                      </a:xfrm>
                      <a:prstGeom prst="rect">
                        <a:avLst/>
                      </a:prstGeom>
                      <a:noFill/>
                    </p:spPr>
                    <p:txBody>
                      <a:bodyPr wrap="square" rtlCol="0">
                        <a:spAutoFit/>
                      </a:bodyPr>
                      <a:lstStyle/>
                      <a:p>
                        <a:r>
                          <a:rPr lang="en-US" b="1" dirty="0"/>
                          <a:t>2</a:t>
                        </a:r>
                      </a:p>
                    </p:txBody>
                  </p:sp>
                  <p:sp>
                    <p:nvSpPr>
                      <p:cNvPr id="103" name="TextBox 102"/>
                      <p:cNvSpPr txBox="1"/>
                      <p:nvPr/>
                    </p:nvSpPr>
                    <p:spPr>
                      <a:xfrm>
                        <a:off x="3012273" y="3370376"/>
                        <a:ext cx="372533" cy="369332"/>
                      </a:xfrm>
                      <a:prstGeom prst="rect">
                        <a:avLst/>
                      </a:prstGeom>
                      <a:noFill/>
                    </p:spPr>
                    <p:txBody>
                      <a:bodyPr wrap="square" rtlCol="0">
                        <a:spAutoFit/>
                      </a:bodyPr>
                      <a:lstStyle/>
                      <a:p>
                        <a:r>
                          <a:rPr lang="en-US" b="1" dirty="0"/>
                          <a:t>2</a:t>
                        </a:r>
                      </a:p>
                    </p:txBody>
                  </p:sp>
                </p:grpSp>
                <p:cxnSp>
                  <p:nvCxnSpPr>
                    <p:cNvPr id="90" name="Curved Connector 89"/>
                    <p:cNvCxnSpPr>
                      <a:stCxn id="110" idx="6"/>
                      <a:endCxn id="109" idx="0"/>
                    </p:cNvCxnSpPr>
                    <p:nvPr/>
                  </p:nvCxnSpPr>
                  <p:spPr>
                    <a:xfrm>
                      <a:off x="6307377" y="1669807"/>
                      <a:ext cx="1297151" cy="971274"/>
                    </a:xfrm>
                    <a:prstGeom prst="curvedConnector2">
                      <a:avLst/>
                    </a:prstGeom>
                    <a:ln w="38100" cmpd="sng">
                      <a:solidFill>
                        <a:srgbClr val="6666FF"/>
                      </a:solidFill>
                    </a:ln>
                  </p:spPr>
                  <p:style>
                    <a:lnRef idx="2">
                      <a:schemeClr val="accent1"/>
                    </a:lnRef>
                    <a:fillRef idx="0">
                      <a:schemeClr val="accent1"/>
                    </a:fillRef>
                    <a:effectRef idx="1">
                      <a:schemeClr val="accent1"/>
                    </a:effectRef>
                    <a:fontRef idx="minor">
                      <a:schemeClr val="tx1"/>
                    </a:fontRef>
                  </p:style>
                </p:cxnSp>
                <p:sp>
                  <p:nvSpPr>
                    <p:cNvPr id="91" name="TextBox 90"/>
                    <p:cNvSpPr txBox="1"/>
                    <p:nvPr/>
                  </p:nvSpPr>
                  <p:spPr>
                    <a:xfrm>
                      <a:off x="7107213" y="1691429"/>
                      <a:ext cx="372533" cy="369332"/>
                    </a:xfrm>
                    <a:prstGeom prst="rect">
                      <a:avLst/>
                    </a:prstGeom>
                    <a:noFill/>
                  </p:spPr>
                  <p:txBody>
                    <a:bodyPr wrap="square" rtlCol="0">
                      <a:spAutoFit/>
                    </a:bodyPr>
                    <a:lstStyle/>
                    <a:p>
                      <a:r>
                        <a:rPr lang="en-US" b="1" dirty="0"/>
                        <a:t>1</a:t>
                      </a:r>
                    </a:p>
                  </p:txBody>
                </p:sp>
                <p:cxnSp>
                  <p:nvCxnSpPr>
                    <p:cNvPr id="92" name="Curved Connector 91"/>
                    <p:cNvCxnSpPr>
                      <a:stCxn id="110" idx="1"/>
                      <a:endCxn id="107" idx="2"/>
                    </p:cNvCxnSpPr>
                    <p:nvPr/>
                  </p:nvCxnSpPr>
                  <p:spPr>
                    <a:xfrm rot="16200000" flipH="1" flipV="1">
                      <a:off x="4904348" y="2172873"/>
                      <a:ext cx="1757061" cy="526074"/>
                    </a:xfrm>
                    <a:prstGeom prst="curvedConnector4">
                      <a:avLst>
                        <a:gd name="adj1" fmla="val -15661"/>
                        <a:gd name="adj2" fmla="val 143454"/>
                      </a:avLst>
                    </a:prstGeom>
                    <a:ln w="38100" cmpd="sng">
                      <a:solidFill>
                        <a:srgbClr val="6666FF"/>
                      </a:solidFill>
                    </a:ln>
                  </p:spPr>
                  <p:style>
                    <a:lnRef idx="2">
                      <a:schemeClr val="accent1"/>
                    </a:lnRef>
                    <a:fillRef idx="0">
                      <a:schemeClr val="accent1"/>
                    </a:fillRef>
                    <a:effectRef idx="1">
                      <a:schemeClr val="accent1"/>
                    </a:effectRef>
                    <a:fontRef idx="minor">
                      <a:schemeClr val="tx1"/>
                    </a:fontRef>
                  </p:style>
                </p:cxnSp>
                <p:sp>
                  <p:nvSpPr>
                    <p:cNvPr id="93" name="TextBox 92"/>
                    <p:cNvSpPr txBox="1"/>
                    <p:nvPr/>
                  </p:nvSpPr>
                  <p:spPr>
                    <a:xfrm>
                      <a:off x="4988594" y="1890535"/>
                      <a:ext cx="372533" cy="369332"/>
                    </a:xfrm>
                    <a:prstGeom prst="rect">
                      <a:avLst/>
                    </a:prstGeom>
                    <a:noFill/>
                  </p:spPr>
                  <p:txBody>
                    <a:bodyPr wrap="square" rtlCol="0">
                      <a:spAutoFit/>
                    </a:bodyPr>
                    <a:lstStyle/>
                    <a:p>
                      <a:r>
                        <a:rPr lang="en-US" b="1" dirty="0"/>
                        <a:t>4</a:t>
                      </a:r>
                    </a:p>
                  </p:txBody>
                </p:sp>
              </p:grpSp>
              <p:cxnSp>
                <p:nvCxnSpPr>
                  <p:cNvPr id="83" name="Straight Connector 82"/>
                  <p:cNvCxnSpPr/>
                  <p:nvPr/>
                </p:nvCxnSpPr>
                <p:spPr>
                  <a:xfrm flipV="1">
                    <a:off x="5789021" y="2365133"/>
                    <a:ext cx="850892" cy="21002"/>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a:off x="5712487" y="2519461"/>
                    <a:ext cx="0" cy="66579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cxnSp>
                <p:nvCxnSpPr>
                  <p:cNvPr id="85" name="Straight Connector 84"/>
                  <p:cNvCxnSpPr/>
                  <p:nvPr/>
                </p:nvCxnSpPr>
                <p:spPr>
                  <a:xfrm>
                    <a:off x="5876656" y="3318854"/>
                    <a:ext cx="861441" cy="993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cxnSp>
                <p:nvCxnSpPr>
                  <p:cNvPr id="86" name="Straight Connector 85"/>
                  <p:cNvCxnSpPr/>
                  <p:nvPr/>
                </p:nvCxnSpPr>
                <p:spPr>
                  <a:xfrm>
                    <a:off x="6764019" y="2519461"/>
                    <a:ext cx="0" cy="665796"/>
                  </a:xfrm>
                  <a:prstGeom prst="line">
                    <a:avLst/>
                  </a:prstGeom>
                  <a:ln w="57150" cmpd="sng">
                    <a:solidFill>
                      <a:srgbClr val="FD1CE8"/>
                    </a:solidFill>
                    <a:prstDash val="dot"/>
                  </a:ln>
                </p:spPr>
                <p:style>
                  <a:lnRef idx="2">
                    <a:schemeClr val="accent1"/>
                  </a:lnRef>
                  <a:fillRef idx="0">
                    <a:schemeClr val="accent1"/>
                  </a:fillRef>
                  <a:effectRef idx="1">
                    <a:schemeClr val="accent1"/>
                  </a:effectRef>
                  <a:fontRef idx="minor">
                    <a:schemeClr val="tx1"/>
                  </a:fontRef>
                </p:style>
              </p:cxnSp>
              <p:cxnSp>
                <p:nvCxnSpPr>
                  <p:cNvPr id="87" name="Straight Connector 86"/>
                  <p:cNvCxnSpPr>
                    <a:stCxn id="105" idx="5"/>
                    <a:endCxn id="109" idx="1"/>
                  </p:cNvCxnSpPr>
                  <p:nvPr/>
                </p:nvCxnSpPr>
                <p:spPr>
                  <a:xfrm>
                    <a:off x="6938516" y="2472892"/>
                    <a:ext cx="557711" cy="214758"/>
                  </a:xfrm>
                  <a:prstGeom prst="line">
                    <a:avLst/>
                  </a:prstGeom>
                  <a:ln w="76200" cmpd="sng">
                    <a:solidFill>
                      <a:srgbClr val="F82CF1"/>
                    </a:solidFill>
                    <a:prstDash val="solid"/>
                  </a:ln>
                </p:spPr>
                <p:style>
                  <a:lnRef idx="2">
                    <a:schemeClr val="accent1"/>
                  </a:lnRef>
                  <a:fillRef idx="0">
                    <a:schemeClr val="accent1"/>
                  </a:fillRef>
                  <a:effectRef idx="1">
                    <a:schemeClr val="accent1"/>
                  </a:effectRef>
                  <a:fontRef idx="minor">
                    <a:schemeClr val="tx1"/>
                  </a:fontRef>
                </p:style>
              </p:cxnSp>
              <p:cxnSp>
                <p:nvCxnSpPr>
                  <p:cNvPr id="88" name="Straight Connector 87"/>
                  <p:cNvCxnSpPr>
                    <a:stCxn id="108" idx="1"/>
                    <a:endCxn id="109" idx="2"/>
                  </p:cNvCxnSpPr>
                  <p:nvPr/>
                </p:nvCxnSpPr>
                <p:spPr>
                  <a:xfrm flipV="1">
                    <a:off x="6732464" y="2800077"/>
                    <a:ext cx="718903" cy="411873"/>
                  </a:xfrm>
                  <a:prstGeom prst="line">
                    <a:avLst/>
                  </a:prstGeom>
                  <a:ln w="38100" cmpd="sng">
                    <a:solidFill>
                      <a:srgbClr val="F82CF1"/>
                    </a:solidFill>
                    <a:prstDash val="dot"/>
                  </a:ln>
                </p:spPr>
                <p:style>
                  <a:lnRef idx="2">
                    <a:schemeClr val="accent1"/>
                  </a:lnRef>
                  <a:fillRef idx="0">
                    <a:schemeClr val="accent1"/>
                  </a:fillRef>
                  <a:effectRef idx="1">
                    <a:schemeClr val="accent1"/>
                  </a:effectRef>
                  <a:fontRef idx="minor">
                    <a:schemeClr val="tx1"/>
                  </a:fontRef>
                </p:style>
              </p:cxnSp>
            </p:grpSp>
          </p:grpSp>
          <p:sp>
            <p:nvSpPr>
              <p:cNvPr id="111" name="Multiply 110"/>
              <p:cNvSpPr/>
              <p:nvPr/>
            </p:nvSpPr>
            <p:spPr>
              <a:xfrm>
                <a:off x="7330362" y="4091636"/>
                <a:ext cx="290378" cy="218810"/>
              </a:xfrm>
              <a:prstGeom prst="mathMultiply">
                <a:avLst/>
              </a:prstGeom>
              <a:solidFill>
                <a:srgbClr val="A53926"/>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6" name="Down Arrow 155"/>
              <p:cNvSpPr/>
              <p:nvPr/>
            </p:nvSpPr>
            <p:spPr>
              <a:xfrm>
                <a:off x="6690043" y="2385304"/>
                <a:ext cx="376101" cy="538264"/>
              </a:xfrm>
              <a:prstGeom prst="downArrow">
                <a:avLst/>
              </a:prstGeom>
              <a:solidFill>
                <a:srgbClr val="A53926"/>
              </a:solidFill>
              <a:ln>
                <a:solidFill>
                  <a:srgbClr val="F731E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63" name="Multiply 162"/>
            <p:cNvSpPr/>
            <p:nvPr/>
          </p:nvSpPr>
          <p:spPr>
            <a:xfrm>
              <a:off x="6500434" y="5551321"/>
              <a:ext cx="290378" cy="218810"/>
            </a:xfrm>
            <a:prstGeom prst="mathMultiply">
              <a:avLst/>
            </a:prstGeom>
            <a:solidFill>
              <a:srgbClr val="A53926"/>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53" name="Group 52"/>
          <p:cNvGrpSpPr/>
          <p:nvPr/>
        </p:nvGrpSpPr>
        <p:grpSpPr>
          <a:xfrm>
            <a:off x="3074607" y="4297385"/>
            <a:ext cx="3507810" cy="2408255"/>
            <a:chOff x="3045346" y="4426193"/>
            <a:chExt cx="3507810" cy="2408255"/>
          </a:xfrm>
        </p:grpSpPr>
        <p:grpSp>
          <p:nvGrpSpPr>
            <p:cNvPr id="161" name="Group 160"/>
            <p:cNvGrpSpPr/>
            <p:nvPr/>
          </p:nvGrpSpPr>
          <p:grpSpPr>
            <a:xfrm>
              <a:off x="3045346" y="4426193"/>
              <a:ext cx="3507810" cy="2408255"/>
              <a:chOff x="3045346" y="4145601"/>
              <a:chExt cx="3507810" cy="2408255"/>
            </a:xfrm>
          </p:grpSpPr>
          <p:grpSp>
            <p:nvGrpSpPr>
              <p:cNvPr id="155" name="Group 154"/>
              <p:cNvGrpSpPr/>
              <p:nvPr/>
            </p:nvGrpSpPr>
            <p:grpSpPr>
              <a:xfrm>
                <a:off x="3045346" y="4145601"/>
                <a:ext cx="3507810" cy="2408255"/>
                <a:chOff x="5799468" y="2977208"/>
                <a:chExt cx="3507810" cy="2408255"/>
              </a:xfrm>
            </p:grpSpPr>
            <p:sp>
              <p:nvSpPr>
                <p:cNvPr id="113" name="TextBox 112"/>
                <p:cNvSpPr txBox="1"/>
                <p:nvPr/>
              </p:nvSpPr>
              <p:spPr>
                <a:xfrm>
                  <a:off x="6207130" y="2977208"/>
                  <a:ext cx="3100148" cy="369332"/>
                </a:xfrm>
                <a:prstGeom prst="rect">
                  <a:avLst/>
                </a:prstGeom>
                <a:noFill/>
              </p:spPr>
              <p:txBody>
                <a:bodyPr wrap="square" rtlCol="0">
                  <a:spAutoFit/>
                </a:bodyPr>
                <a:lstStyle/>
                <a:p>
                  <a:r>
                    <a:rPr lang="en-US" b="1" dirty="0">
                      <a:solidFill>
                        <a:srgbClr val="FF6600"/>
                      </a:solidFill>
                    </a:rPr>
                    <a:t>Updating</a:t>
                  </a:r>
                </a:p>
              </p:txBody>
            </p:sp>
            <p:grpSp>
              <p:nvGrpSpPr>
                <p:cNvPr id="130" name="Group 129"/>
                <p:cNvGrpSpPr/>
                <p:nvPr/>
              </p:nvGrpSpPr>
              <p:grpSpPr>
                <a:xfrm>
                  <a:off x="5799468" y="3412901"/>
                  <a:ext cx="2237846" cy="1972562"/>
                  <a:chOff x="3377073" y="4871402"/>
                  <a:chExt cx="2237846" cy="1972562"/>
                </a:xfrm>
              </p:grpSpPr>
              <p:sp>
                <p:nvSpPr>
                  <p:cNvPr id="131" name="Oval 130"/>
                  <p:cNvSpPr/>
                  <p:nvPr/>
                </p:nvSpPr>
                <p:spPr>
                  <a:xfrm>
                    <a:off x="4534286" y="5562060"/>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C</a:t>
                    </a:r>
                  </a:p>
                </p:txBody>
              </p:sp>
              <p:sp>
                <p:nvSpPr>
                  <p:cNvPr id="132" name="Oval 131"/>
                  <p:cNvSpPr/>
                  <p:nvPr/>
                </p:nvSpPr>
                <p:spPr>
                  <a:xfrm>
                    <a:off x="3377073" y="6516036"/>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D</a:t>
                    </a:r>
                  </a:p>
                </p:txBody>
              </p:sp>
              <p:sp>
                <p:nvSpPr>
                  <p:cNvPr id="133" name="Oval 132"/>
                  <p:cNvSpPr/>
                  <p:nvPr/>
                </p:nvSpPr>
                <p:spPr>
                  <a:xfrm>
                    <a:off x="4544835" y="6525972"/>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E</a:t>
                    </a:r>
                  </a:p>
                </p:txBody>
              </p:sp>
              <p:sp>
                <p:nvSpPr>
                  <p:cNvPr id="134" name="Oval 133"/>
                  <p:cNvSpPr/>
                  <p:nvPr/>
                </p:nvSpPr>
                <p:spPr>
                  <a:xfrm>
                    <a:off x="5308598" y="6067652"/>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F</a:t>
                    </a:r>
                  </a:p>
                </p:txBody>
              </p:sp>
              <p:sp>
                <p:nvSpPr>
                  <p:cNvPr id="135" name="Oval 134"/>
                  <p:cNvSpPr/>
                  <p:nvPr/>
                </p:nvSpPr>
                <p:spPr>
                  <a:xfrm>
                    <a:off x="3858287" y="4871402"/>
                    <a:ext cx="306321" cy="317991"/>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A</a:t>
                    </a:r>
                  </a:p>
                </p:txBody>
              </p:sp>
              <p:sp>
                <p:nvSpPr>
                  <p:cNvPr id="136" name="Oval 135"/>
                  <p:cNvSpPr/>
                  <p:nvPr/>
                </p:nvSpPr>
                <p:spPr>
                  <a:xfrm>
                    <a:off x="3377073" y="5532248"/>
                    <a:ext cx="306321" cy="317992"/>
                  </a:xfrm>
                  <a:prstGeom prst="ellipse">
                    <a:avLst/>
                  </a:prstGeom>
                  <a:solidFill>
                    <a:srgbClr val="FFFFFF"/>
                  </a:solidFill>
                  <a:ln w="57150" cmpd="sng">
                    <a:solidFill>
                      <a:srgbClr val="FD711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solidFill>
                          <a:srgbClr val="000090"/>
                        </a:solidFill>
                        <a:latin typeface="Comic Sans MS Bold"/>
                        <a:cs typeface="Comic Sans MS Bold"/>
                      </a:rPr>
                      <a:t>B</a:t>
                    </a:r>
                  </a:p>
                </p:txBody>
              </p:sp>
              <p:grpSp>
                <p:nvGrpSpPr>
                  <p:cNvPr id="139" name="Group 138"/>
                  <p:cNvGrpSpPr/>
                  <p:nvPr/>
                </p:nvGrpSpPr>
                <p:grpSpPr>
                  <a:xfrm>
                    <a:off x="3683394" y="5363355"/>
                    <a:ext cx="850892" cy="369332"/>
                    <a:chOff x="3802552" y="2757135"/>
                    <a:chExt cx="850892" cy="369332"/>
                  </a:xfrm>
                </p:grpSpPr>
                <p:sp>
                  <p:nvSpPr>
                    <p:cNvPr id="140" name="TextBox 139"/>
                    <p:cNvSpPr txBox="1"/>
                    <p:nvPr/>
                  </p:nvSpPr>
                  <p:spPr>
                    <a:xfrm>
                      <a:off x="4021925" y="2757135"/>
                      <a:ext cx="372533" cy="369332"/>
                    </a:xfrm>
                    <a:prstGeom prst="rect">
                      <a:avLst/>
                    </a:prstGeom>
                    <a:noFill/>
                  </p:spPr>
                  <p:txBody>
                    <a:bodyPr wrap="square" rtlCol="0">
                      <a:spAutoFit/>
                    </a:bodyPr>
                    <a:lstStyle/>
                    <a:p>
                      <a:r>
                        <a:rPr lang="en-US" b="1" dirty="0"/>
                        <a:t>2</a:t>
                      </a:r>
                    </a:p>
                  </p:txBody>
                </p:sp>
                <p:cxnSp>
                  <p:nvCxnSpPr>
                    <p:cNvPr id="141" name="Straight Connector 140"/>
                    <p:cNvCxnSpPr>
                      <a:stCxn id="136" idx="6"/>
                    </p:cNvCxnSpPr>
                    <p:nvPr/>
                  </p:nvCxnSpPr>
                  <p:spPr>
                    <a:xfrm flipV="1">
                      <a:off x="3802552" y="3064022"/>
                      <a:ext cx="850892" cy="21002"/>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grpSp>
            </p:grpSp>
            <p:cxnSp>
              <p:nvCxnSpPr>
                <p:cNvPr id="146" name="Curved Connector 145"/>
                <p:cNvCxnSpPr/>
                <p:nvPr/>
              </p:nvCxnSpPr>
              <p:spPr>
                <a:xfrm>
                  <a:off x="6587003" y="3599176"/>
                  <a:ext cx="1297151" cy="971274"/>
                </a:xfrm>
                <a:prstGeom prst="curvedConnector2">
                  <a:avLst/>
                </a:prstGeom>
                <a:ln w="38100" cmpd="sng">
                  <a:solidFill>
                    <a:srgbClr val="6666FF"/>
                  </a:solidFill>
                </a:ln>
              </p:spPr>
              <p:style>
                <a:lnRef idx="2">
                  <a:schemeClr val="accent1"/>
                </a:lnRef>
                <a:fillRef idx="0">
                  <a:schemeClr val="accent1"/>
                </a:fillRef>
                <a:effectRef idx="1">
                  <a:schemeClr val="accent1"/>
                </a:effectRef>
                <a:fontRef idx="minor">
                  <a:schemeClr val="tx1"/>
                </a:fontRef>
              </p:style>
            </p:cxnSp>
            <p:sp>
              <p:nvSpPr>
                <p:cNvPr id="147" name="TextBox 146"/>
                <p:cNvSpPr txBox="1"/>
                <p:nvPr/>
              </p:nvSpPr>
              <p:spPr>
                <a:xfrm>
                  <a:off x="7263453" y="3514162"/>
                  <a:ext cx="372533" cy="369332"/>
                </a:xfrm>
                <a:prstGeom prst="rect">
                  <a:avLst/>
                </a:prstGeom>
                <a:noFill/>
              </p:spPr>
              <p:txBody>
                <a:bodyPr wrap="square" rtlCol="0">
                  <a:spAutoFit/>
                </a:bodyPr>
                <a:lstStyle/>
                <a:p>
                  <a:r>
                    <a:rPr lang="en-US" b="1" dirty="0"/>
                    <a:t>1</a:t>
                  </a:r>
                </a:p>
              </p:txBody>
            </p:sp>
            <p:cxnSp>
              <p:nvCxnSpPr>
                <p:cNvPr id="148" name="Straight Connector 147"/>
                <p:cNvCxnSpPr>
                  <a:stCxn id="136" idx="7"/>
                  <a:endCxn id="135" idx="3"/>
                </p:cNvCxnSpPr>
                <p:nvPr/>
              </p:nvCxnSpPr>
              <p:spPr>
                <a:xfrm flipV="1">
                  <a:off x="6060929" y="3684323"/>
                  <a:ext cx="264613" cy="435993"/>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151" name="TextBox 150"/>
                <p:cNvSpPr txBox="1"/>
                <p:nvPr/>
              </p:nvSpPr>
              <p:spPr>
                <a:xfrm>
                  <a:off x="5921730" y="3566159"/>
                  <a:ext cx="372533" cy="369332"/>
                </a:xfrm>
                <a:prstGeom prst="rect">
                  <a:avLst/>
                </a:prstGeom>
                <a:noFill/>
              </p:spPr>
              <p:txBody>
                <a:bodyPr wrap="square" rtlCol="0">
                  <a:spAutoFit/>
                </a:bodyPr>
                <a:lstStyle/>
                <a:p>
                  <a:r>
                    <a:rPr lang="en-US" b="1" dirty="0"/>
                    <a:t>1</a:t>
                  </a:r>
                </a:p>
              </p:txBody>
            </p:sp>
          </p:grpSp>
          <p:sp>
            <p:nvSpPr>
              <p:cNvPr id="157" name="Right Arrow 156"/>
              <p:cNvSpPr/>
              <p:nvPr/>
            </p:nvSpPr>
            <p:spPr>
              <a:xfrm rot="10551281">
                <a:off x="5345636" y="4785036"/>
                <a:ext cx="718175" cy="288211"/>
              </a:xfrm>
              <a:prstGeom prst="rightArrow">
                <a:avLst/>
              </a:prstGeom>
              <a:solidFill>
                <a:schemeClr val="tx2">
                  <a:lumMod val="75000"/>
                </a:schemeClr>
              </a:solidFill>
              <a:ln>
                <a:solidFill>
                  <a:srgbClr val="F731E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3" name="Straight Connector 2"/>
            <p:cNvCxnSpPr>
              <a:stCxn id="133" idx="7"/>
              <a:endCxn id="134" idx="3"/>
            </p:cNvCxnSpPr>
            <p:nvPr/>
          </p:nvCxnSpPr>
          <p:spPr>
            <a:xfrm flipV="1">
              <a:off x="4474569" y="6329559"/>
              <a:ext cx="547162" cy="233466"/>
            </a:xfrm>
            <a:prstGeom prst="line">
              <a:avLst/>
            </a:prstGeom>
            <a:ln w="76200" cmpd="sng">
              <a:solidFill>
                <a:srgbClr val="660066"/>
              </a:solidFill>
            </a:ln>
          </p:spPr>
          <p:style>
            <a:lnRef idx="2">
              <a:schemeClr val="accent1"/>
            </a:lnRef>
            <a:fillRef idx="0">
              <a:schemeClr val="accent1"/>
            </a:fillRef>
            <a:effectRef idx="1">
              <a:schemeClr val="accent1"/>
            </a:effectRef>
            <a:fontRef idx="minor">
              <a:schemeClr val="tx1"/>
            </a:fontRef>
          </p:style>
        </p:cxnSp>
        <p:sp>
          <p:nvSpPr>
            <p:cNvPr id="164" name="TextBox 163"/>
            <p:cNvSpPr txBox="1"/>
            <p:nvPr/>
          </p:nvSpPr>
          <p:spPr>
            <a:xfrm>
              <a:off x="4704444" y="6345289"/>
              <a:ext cx="372533" cy="369332"/>
            </a:xfrm>
            <a:prstGeom prst="rect">
              <a:avLst/>
            </a:prstGeom>
            <a:noFill/>
          </p:spPr>
          <p:txBody>
            <a:bodyPr wrap="square" rtlCol="0">
              <a:spAutoFit/>
            </a:bodyPr>
            <a:lstStyle/>
            <a:p>
              <a:r>
                <a:rPr lang="en-US" b="1" dirty="0"/>
                <a:t>2</a:t>
              </a:r>
            </a:p>
          </p:txBody>
        </p:sp>
        <p:cxnSp>
          <p:nvCxnSpPr>
            <p:cNvPr id="165" name="Straight Connector 164"/>
            <p:cNvCxnSpPr/>
            <p:nvPr/>
          </p:nvCxnSpPr>
          <p:spPr>
            <a:xfrm>
              <a:off x="3333372" y="6714621"/>
              <a:ext cx="861441" cy="9936"/>
            </a:xfrm>
            <a:prstGeom prst="line">
              <a:avLst/>
            </a:prstGeom>
            <a:ln w="57150" cmpd="sng">
              <a:solidFill>
                <a:srgbClr val="FD1CE8"/>
              </a:solidFill>
            </a:ln>
          </p:spPr>
          <p:style>
            <a:lnRef idx="2">
              <a:schemeClr val="accent1"/>
            </a:lnRef>
            <a:fillRef idx="0">
              <a:schemeClr val="accent1"/>
            </a:fillRef>
            <a:effectRef idx="1">
              <a:schemeClr val="accent1"/>
            </a:effectRef>
            <a:fontRef idx="minor">
              <a:schemeClr val="tx1"/>
            </a:fontRef>
          </p:style>
        </p:cxnSp>
        <p:sp>
          <p:nvSpPr>
            <p:cNvPr id="166" name="TextBox 165"/>
            <p:cNvSpPr txBox="1"/>
            <p:nvPr/>
          </p:nvSpPr>
          <p:spPr>
            <a:xfrm>
              <a:off x="3540141" y="6396108"/>
              <a:ext cx="372533" cy="369332"/>
            </a:xfrm>
            <a:prstGeom prst="rect">
              <a:avLst/>
            </a:prstGeom>
            <a:noFill/>
          </p:spPr>
          <p:txBody>
            <a:bodyPr wrap="square" rtlCol="0">
              <a:spAutoFit/>
            </a:bodyPr>
            <a:lstStyle/>
            <a:p>
              <a:r>
                <a:rPr lang="en-US" b="1" dirty="0"/>
                <a:t>1</a:t>
              </a:r>
            </a:p>
          </p:txBody>
        </p:sp>
      </p:grpSp>
    </p:spTree>
    <p:extLst>
      <p:ext uri="{BB962C8B-B14F-4D97-AF65-F5344CB8AC3E}">
        <p14:creationId xmlns:p14="http://schemas.microsoft.com/office/powerpoint/2010/main" val="14435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518" row="5">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D1030FA8-EECF-4664-82F1-5F066947BADC}">
  <we:reference id="wa104380862" version="1.1.0.2" store="en-US" storeType="OMEX"/>
  <we:alternateReferences>
    <we:reference id="WA104380862" version="1.1.0.2" store="WA104380862"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TM04033937[[fn=Vapor Trail]]</Template>
  <TotalTime>22144</TotalTime>
  <Words>672</Words>
  <Application>Microsoft Office PowerPoint</Application>
  <PresentationFormat>Widescreen</PresentationFormat>
  <Paragraphs>241</Paragraphs>
  <Slides>18</Slides>
  <Notes>2</Notes>
  <HiddenSlides>0</HiddenSlides>
  <MMClips>1</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18</vt:i4>
      </vt:variant>
    </vt:vector>
  </HeadingPairs>
  <TitlesOfParts>
    <vt:vector size="25" baseType="lpstr">
      <vt:lpstr>Century Gothic</vt:lpstr>
      <vt:lpstr>Arial</vt:lpstr>
      <vt:lpstr>Comic Sans MS Bold</vt:lpstr>
      <vt:lpstr>Calibri</vt:lpstr>
      <vt:lpstr>Comic Sans MS</vt:lpstr>
      <vt:lpstr>Vapor Trail</vt:lpstr>
      <vt:lpstr>Acrobat Document</vt:lpstr>
      <vt:lpstr>Algorithms for Updating and Visualizing Dynamic Networks </vt:lpstr>
      <vt:lpstr>Networks</vt:lpstr>
      <vt:lpstr>Dynamic Networks</vt:lpstr>
      <vt:lpstr>Dynamic Networks Visualization</vt:lpstr>
      <vt:lpstr>Graph  Properties</vt:lpstr>
      <vt:lpstr>The naïve approach</vt:lpstr>
      <vt:lpstr>Related Work</vt:lpstr>
      <vt:lpstr>Template for Parallel Algorithm</vt:lpstr>
      <vt:lpstr>Updating Single Source Shortest Path </vt:lpstr>
      <vt:lpstr>Shared-memory parallelization</vt:lpstr>
      <vt:lpstr>Empirical results</vt:lpstr>
      <vt:lpstr>Comparison to recomputation-based approach for SSSP</vt:lpstr>
      <vt:lpstr>Strong scaling (synthetic graphs) for SSSP</vt:lpstr>
      <vt:lpstr>Strong scaling (real-world graphs) for SSSP</vt:lpstr>
      <vt:lpstr>Applications of dynamic SSSP?</vt:lpstr>
      <vt:lpstr>Conclusions</vt:lpstr>
      <vt:lpstr>Acknowledgments &amp; Collaborators</vt:lpstr>
      <vt:lpstr>Thank you!</vt:lpstr>
    </vt:vector>
  </TitlesOfParts>
  <Company>Penn State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Kamesh Madduri</dc:creator>
  <cp:lastModifiedBy>Sriram Srinivasan</cp:lastModifiedBy>
  <cp:revision>197</cp:revision>
  <dcterms:created xsi:type="dcterms:W3CDTF">2017-10-14T22:16:13Z</dcterms:created>
  <dcterms:modified xsi:type="dcterms:W3CDTF">2020-03-06T08:58:19Z</dcterms:modified>
</cp:coreProperties>
</file>